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5" r:id="rId5"/>
  </p:sldMasterIdLst>
  <p:notesMasterIdLst>
    <p:notesMasterId r:id="rId34"/>
  </p:notesMasterIdLst>
  <p:sldIdLst>
    <p:sldId id="256" r:id="rId6"/>
    <p:sldId id="277" r:id="rId7"/>
    <p:sldId id="284" r:id="rId8"/>
    <p:sldId id="276" r:id="rId9"/>
    <p:sldId id="285" r:id="rId10"/>
    <p:sldId id="274" r:id="rId11"/>
    <p:sldId id="275" r:id="rId12"/>
    <p:sldId id="288" r:id="rId13"/>
    <p:sldId id="28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83" r:id="rId26"/>
    <p:sldId id="282" r:id="rId27"/>
    <p:sldId id="279" r:id="rId28"/>
    <p:sldId id="280" r:id="rId29"/>
    <p:sldId id="270" r:id="rId30"/>
    <p:sldId id="269" r:id="rId31"/>
    <p:sldId id="278" r:id="rId32"/>
    <p:sldId id="281" r:id="rId33"/>
  </p:sldIdLst>
  <p:sldSz cx="9144000" cy="5143500" type="screen16x9"/>
  <p:notesSz cx="6858000" cy="9144000"/>
  <p:defaultTextStyle>
    <a:defPPr>
      <a:defRPr lang="da-DK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548235"/>
    <a:srgbClr val="254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2382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CD4C14-2C85-4874-ABD0-4C50715D55CE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9121FD7A-C734-4A3D-A894-CFDE2EBD035F}">
      <dgm:prSet phldrT="[Text]"/>
      <dgm:spPr>
        <a:solidFill>
          <a:srgbClr val="548235"/>
        </a:solidFill>
      </dgm:spPr>
      <dgm:t>
        <a:bodyPr/>
        <a:lstStyle/>
        <a:p>
          <a:r>
            <a:rPr lang="sv-SE" dirty="0"/>
            <a:t>Projektlista &amp; Investeringsplan</a:t>
          </a:r>
        </a:p>
      </dgm:t>
    </dgm:pt>
    <dgm:pt modelId="{51D36578-71FA-4A75-8127-6FAE276EE967}" type="parTrans" cxnId="{9C3F3518-4E2B-4882-8C3B-3FE82A6FA3C1}">
      <dgm:prSet/>
      <dgm:spPr/>
      <dgm:t>
        <a:bodyPr/>
        <a:lstStyle/>
        <a:p>
          <a:endParaRPr lang="sv-SE"/>
        </a:p>
      </dgm:t>
    </dgm:pt>
    <dgm:pt modelId="{DF007A17-A87A-472E-BE9E-597EDB157140}" type="sibTrans" cxnId="{9C3F3518-4E2B-4882-8C3B-3FE82A6FA3C1}">
      <dgm:prSet/>
      <dgm:spPr/>
      <dgm:t>
        <a:bodyPr/>
        <a:lstStyle/>
        <a:p>
          <a:endParaRPr lang="sv-SE"/>
        </a:p>
      </dgm:t>
    </dgm:pt>
    <dgm:pt modelId="{A40783B0-2997-4C1C-A34F-A0DAF35B3EA6}">
      <dgm:prSet phldrT="[Text]"/>
      <dgm:spPr>
        <a:solidFill>
          <a:srgbClr val="548235"/>
        </a:solidFill>
      </dgm:spPr>
      <dgm:t>
        <a:bodyPr/>
        <a:lstStyle/>
        <a:p>
          <a:r>
            <a:rPr lang="sv-SE" dirty="0"/>
            <a:t>Behovsanalys</a:t>
          </a:r>
        </a:p>
      </dgm:t>
    </dgm:pt>
    <dgm:pt modelId="{54D6C7D4-DDAF-4DC7-ADAD-619D6D835C1B}" type="parTrans" cxnId="{927011A1-739F-4A6F-99B6-1982B1CD31F3}">
      <dgm:prSet/>
      <dgm:spPr/>
      <dgm:t>
        <a:bodyPr/>
        <a:lstStyle/>
        <a:p>
          <a:endParaRPr lang="sv-SE"/>
        </a:p>
      </dgm:t>
    </dgm:pt>
    <dgm:pt modelId="{BBD7684B-F2AF-4720-A296-2C500256D3ED}" type="sibTrans" cxnId="{927011A1-739F-4A6F-99B6-1982B1CD31F3}">
      <dgm:prSet/>
      <dgm:spPr/>
      <dgm:t>
        <a:bodyPr/>
        <a:lstStyle/>
        <a:p>
          <a:endParaRPr lang="sv-SE"/>
        </a:p>
      </dgm:t>
    </dgm:pt>
    <dgm:pt modelId="{CB2CCA26-78BE-48A4-8AE7-DDF3E96294E1}">
      <dgm:prSet phldrT="[Text]"/>
      <dgm:spPr/>
      <dgm:t>
        <a:bodyPr/>
        <a:lstStyle/>
        <a:p>
          <a:r>
            <a:rPr lang="sv-SE" dirty="0"/>
            <a:t>Överenskommelse Lokalprogram</a:t>
          </a:r>
        </a:p>
      </dgm:t>
    </dgm:pt>
    <dgm:pt modelId="{84691260-47DB-4F6C-8C0E-266711ED5026}" type="parTrans" cxnId="{23AA651F-C105-4AC7-9331-ECCFA4CC12C3}">
      <dgm:prSet/>
      <dgm:spPr/>
      <dgm:t>
        <a:bodyPr/>
        <a:lstStyle/>
        <a:p>
          <a:endParaRPr lang="sv-SE"/>
        </a:p>
      </dgm:t>
    </dgm:pt>
    <dgm:pt modelId="{94321918-B66B-4C54-A2A0-A22FC8702AA4}" type="sibTrans" cxnId="{23AA651F-C105-4AC7-9331-ECCFA4CC12C3}">
      <dgm:prSet/>
      <dgm:spPr/>
      <dgm:t>
        <a:bodyPr/>
        <a:lstStyle/>
        <a:p>
          <a:endParaRPr lang="sv-SE"/>
        </a:p>
      </dgm:t>
    </dgm:pt>
    <dgm:pt modelId="{740271D1-DA79-4CB4-AD12-D89402B44B49}">
      <dgm:prSet phldrT="[Text]"/>
      <dgm:spPr/>
      <dgm:t>
        <a:bodyPr/>
        <a:lstStyle/>
        <a:p>
          <a:r>
            <a:rPr lang="sv-SE" dirty="0"/>
            <a:t>Lokalprogram</a:t>
          </a:r>
        </a:p>
      </dgm:t>
    </dgm:pt>
    <dgm:pt modelId="{E3DEBEE2-BB7C-485E-BFC7-6CB9C9BC98C9}" type="parTrans" cxnId="{C00536AB-3343-41F5-8816-0A31BA01EF37}">
      <dgm:prSet/>
      <dgm:spPr/>
      <dgm:t>
        <a:bodyPr/>
        <a:lstStyle/>
        <a:p>
          <a:endParaRPr lang="sv-SE"/>
        </a:p>
      </dgm:t>
    </dgm:pt>
    <dgm:pt modelId="{CE664116-17F5-473B-90C0-4848800A9B1D}" type="sibTrans" cxnId="{C00536AB-3343-41F5-8816-0A31BA01EF37}">
      <dgm:prSet/>
      <dgm:spPr/>
      <dgm:t>
        <a:bodyPr/>
        <a:lstStyle/>
        <a:p>
          <a:endParaRPr lang="sv-SE"/>
        </a:p>
      </dgm:t>
    </dgm:pt>
    <dgm:pt modelId="{563E9205-8A7A-4366-A56C-DF5FA48A3A4B}">
      <dgm:prSet phldrT="[Text]" custT="1"/>
      <dgm:spPr>
        <a:solidFill>
          <a:srgbClr val="548235"/>
        </a:solidFill>
      </dgm:spPr>
      <dgm:t>
        <a:bodyPr/>
        <a:lstStyle/>
        <a:p>
          <a:r>
            <a:rPr lang="sv-SE" sz="900" dirty="0"/>
            <a:t>Investeringsbegäran </a:t>
          </a:r>
          <a:br>
            <a:rPr lang="sv-SE" sz="900" dirty="0"/>
          </a:br>
          <a:r>
            <a:rPr lang="sv-SE" sz="900" b="1" i="1" dirty="0">
              <a:solidFill>
                <a:schemeClr val="tx1"/>
              </a:solidFill>
            </a:rPr>
            <a:t>(Nämndbeslut)</a:t>
          </a:r>
        </a:p>
      </dgm:t>
    </dgm:pt>
    <dgm:pt modelId="{DE384908-9D3C-4601-A550-3F00C003CF5B}" type="parTrans" cxnId="{AB1663A6-64A5-4DEE-A885-09A48DBA581B}">
      <dgm:prSet/>
      <dgm:spPr/>
      <dgm:t>
        <a:bodyPr/>
        <a:lstStyle/>
        <a:p>
          <a:endParaRPr lang="sv-SE"/>
        </a:p>
      </dgm:t>
    </dgm:pt>
    <dgm:pt modelId="{894E63AC-9B89-498E-8B0E-BA889AF944CC}" type="sibTrans" cxnId="{AB1663A6-64A5-4DEE-A885-09A48DBA581B}">
      <dgm:prSet/>
      <dgm:spPr/>
      <dgm:t>
        <a:bodyPr/>
        <a:lstStyle/>
        <a:p>
          <a:endParaRPr lang="sv-SE"/>
        </a:p>
      </dgm:t>
    </dgm:pt>
    <dgm:pt modelId="{E13FD7BE-CCD2-4A50-919C-116C0B38CF02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sv-SE" b="1" i="1" dirty="0">
              <a:solidFill>
                <a:schemeClr val="bg1"/>
              </a:solidFill>
            </a:rPr>
            <a:t>Hyresavtal &amp; underlag till beslut</a:t>
          </a:r>
          <a:br>
            <a:rPr lang="sv-SE" b="1" i="1" dirty="0">
              <a:solidFill>
                <a:schemeClr val="bg1"/>
              </a:solidFill>
            </a:rPr>
          </a:br>
          <a:r>
            <a:rPr lang="sv-SE" b="1" i="1" dirty="0">
              <a:solidFill>
                <a:schemeClr val="tx1"/>
              </a:solidFill>
            </a:rPr>
            <a:t>(</a:t>
          </a:r>
          <a:r>
            <a:rPr lang="sv-SE" b="1" i="1" dirty="0" err="1">
              <a:solidFill>
                <a:schemeClr val="tx1"/>
              </a:solidFill>
            </a:rPr>
            <a:t>ev</a:t>
          </a:r>
          <a:r>
            <a:rPr lang="sv-SE" b="1" i="1" dirty="0">
              <a:solidFill>
                <a:schemeClr val="tx1"/>
              </a:solidFill>
            </a:rPr>
            <a:t> nytt nämndbeslut)</a:t>
          </a:r>
        </a:p>
      </dgm:t>
    </dgm:pt>
    <dgm:pt modelId="{CED23631-65C9-482A-96D6-CBAC5779581E}" type="parTrans" cxnId="{9E532E45-705F-4C7E-97D7-4AE48520B239}">
      <dgm:prSet/>
      <dgm:spPr/>
      <dgm:t>
        <a:bodyPr/>
        <a:lstStyle/>
        <a:p>
          <a:endParaRPr lang="sv-SE"/>
        </a:p>
      </dgm:t>
    </dgm:pt>
    <dgm:pt modelId="{263333BE-463F-41FF-B042-66D4FF1A4D6C}" type="sibTrans" cxnId="{9E532E45-705F-4C7E-97D7-4AE48520B239}">
      <dgm:prSet/>
      <dgm:spPr/>
      <dgm:t>
        <a:bodyPr/>
        <a:lstStyle/>
        <a:p>
          <a:endParaRPr lang="sv-SE"/>
        </a:p>
      </dgm:t>
    </dgm:pt>
    <dgm:pt modelId="{A923E01A-25AF-42C0-B10D-B0BC61AD8DAD}">
      <dgm:prSet phldrT="[Text]"/>
      <dgm:spPr/>
      <dgm:t>
        <a:bodyPr/>
        <a:lstStyle/>
        <a:p>
          <a:r>
            <a:rPr lang="sv-SE" dirty="0"/>
            <a:t>Överenskommelse Projektering</a:t>
          </a:r>
        </a:p>
      </dgm:t>
    </dgm:pt>
    <dgm:pt modelId="{2A3F0EA2-BF2A-45C8-A728-FC0E7E2BD365}" type="parTrans" cxnId="{5C05786D-F9BF-4D3D-A90B-5391FE3CC2D8}">
      <dgm:prSet/>
      <dgm:spPr/>
      <dgm:t>
        <a:bodyPr/>
        <a:lstStyle/>
        <a:p>
          <a:endParaRPr lang="sv-SE"/>
        </a:p>
      </dgm:t>
    </dgm:pt>
    <dgm:pt modelId="{B25138D5-F805-4E58-9568-D4944ACCAAD5}" type="sibTrans" cxnId="{5C05786D-F9BF-4D3D-A90B-5391FE3CC2D8}">
      <dgm:prSet/>
      <dgm:spPr/>
      <dgm:t>
        <a:bodyPr/>
        <a:lstStyle/>
        <a:p>
          <a:endParaRPr lang="sv-SE"/>
        </a:p>
      </dgm:t>
    </dgm:pt>
    <dgm:pt modelId="{DAB200D1-7CA7-4D24-B06C-72ECF0AF4673}">
      <dgm:prSet phldrT="[Text]"/>
      <dgm:spPr/>
      <dgm:t>
        <a:bodyPr/>
        <a:lstStyle/>
        <a:p>
          <a:r>
            <a:rPr lang="sv-SE" dirty="0"/>
            <a:t>Projektering Förfrågningsunderlag FU</a:t>
          </a:r>
        </a:p>
      </dgm:t>
    </dgm:pt>
    <dgm:pt modelId="{D06D3547-196F-498A-851A-42A521785092}" type="parTrans" cxnId="{C339C865-63E9-4A49-8DCD-9F1949C0A588}">
      <dgm:prSet/>
      <dgm:spPr/>
      <dgm:t>
        <a:bodyPr/>
        <a:lstStyle/>
        <a:p>
          <a:endParaRPr lang="sv-SE"/>
        </a:p>
      </dgm:t>
    </dgm:pt>
    <dgm:pt modelId="{E2B72A46-51AD-4C39-BF76-C70F6891503A}" type="sibTrans" cxnId="{C339C865-63E9-4A49-8DCD-9F1949C0A588}">
      <dgm:prSet/>
      <dgm:spPr/>
      <dgm:t>
        <a:bodyPr/>
        <a:lstStyle/>
        <a:p>
          <a:endParaRPr lang="sv-SE"/>
        </a:p>
      </dgm:t>
    </dgm:pt>
    <dgm:pt modelId="{9168C574-BC33-4869-9D87-7A3607CA2FAD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sv-SE" dirty="0"/>
            <a:t>Underlag till beslut inkl. preliminär hyresoffert </a:t>
          </a:r>
          <a:br>
            <a:rPr lang="sv-SE" dirty="0"/>
          </a:br>
          <a:r>
            <a:rPr lang="sv-SE" b="1" i="1" dirty="0">
              <a:solidFill>
                <a:schemeClr val="tx1"/>
              </a:solidFill>
            </a:rPr>
            <a:t>(Nämndbeslut)</a:t>
          </a:r>
        </a:p>
      </dgm:t>
    </dgm:pt>
    <dgm:pt modelId="{252197CF-DF01-4FFD-A63C-0313D0F52E5C}" type="parTrans" cxnId="{516B9EDF-1133-4FC5-A84C-2DC2859E3154}">
      <dgm:prSet/>
      <dgm:spPr/>
      <dgm:t>
        <a:bodyPr/>
        <a:lstStyle/>
        <a:p>
          <a:endParaRPr lang="sv-SE"/>
        </a:p>
      </dgm:t>
    </dgm:pt>
    <dgm:pt modelId="{EAAA4E3E-5BD5-469A-8704-C350EEB6896F}" type="sibTrans" cxnId="{516B9EDF-1133-4FC5-A84C-2DC2859E3154}">
      <dgm:prSet/>
      <dgm:spPr/>
      <dgm:t>
        <a:bodyPr/>
        <a:lstStyle/>
        <a:p>
          <a:endParaRPr lang="sv-SE"/>
        </a:p>
      </dgm:t>
    </dgm:pt>
    <dgm:pt modelId="{7582D8AE-1241-477F-9B23-8FB52CF405FD}">
      <dgm:prSet phldrT="[Text]"/>
      <dgm:spPr/>
      <dgm:t>
        <a:bodyPr/>
        <a:lstStyle/>
        <a:p>
          <a:r>
            <a:rPr lang="sv-SE" dirty="0"/>
            <a:t>Upphandling/Tilldelningsbeslut</a:t>
          </a:r>
        </a:p>
      </dgm:t>
    </dgm:pt>
    <dgm:pt modelId="{37CE2049-74A3-4169-9B75-069B0D983839}" type="parTrans" cxnId="{02DA560E-F743-4A83-A266-8EAECA28C69D}">
      <dgm:prSet/>
      <dgm:spPr/>
      <dgm:t>
        <a:bodyPr/>
        <a:lstStyle/>
        <a:p>
          <a:endParaRPr lang="sv-SE"/>
        </a:p>
      </dgm:t>
    </dgm:pt>
    <dgm:pt modelId="{5C586F5B-15E1-42D8-8B0D-C5D029B785DA}" type="sibTrans" cxnId="{02DA560E-F743-4A83-A266-8EAECA28C69D}">
      <dgm:prSet/>
      <dgm:spPr/>
      <dgm:t>
        <a:bodyPr/>
        <a:lstStyle/>
        <a:p>
          <a:endParaRPr lang="sv-SE"/>
        </a:p>
      </dgm:t>
    </dgm:pt>
    <dgm:pt modelId="{7A68D24D-68EC-43F0-8A62-B8A0681A5731}" type="pres">
      <dgm:prSet presAssocID="{D3CD4C14-2C85-4874-ABD0-4C50715D55CE}" presName="Name0" presStyleCnt="0">
        <dgm:presLayoutVars>
          <dgm:dir/>
          <dgm:resizeHandles val="exact"/>
        </dgm:presLayoutVars>
      </dgm:prSet>
      <dgm:spPr/>
    </dgm:pt>
    <dgm:pt modelId="{EB342B08-25AD-45F7-B130-1BD0F8BF2885}" type="pres">
      <dgm:prSet presAssocID="{9121FD7A-C734-4A3D-A894-CFDE2EBD035F}" presName="node" presStyleLbl="node1" presStyleIdx="0" presStyleCnt="10" custScaleX="101643">
        <dgm:presLayoutVars>
          <dgm:bulletEnabled val="1"/>
        </dgm:presLayoutVars>
      </dgm:prSet>
      <dgm:spPr/>
    </dgm:pt>
    <dgm:pt modelId="{B1437670-93DF-40C1-949C-282DC15F8D17}" type="pres">
      <dgm:prSet presAssocID="{DF007A17-A87A-472E-BE9E-597EDB157140}" presName="sibTrans" presStyleLbl="sibTrans1D1" presStyleIdx="0" presStyleCnt="9"/>
      <dgm:spPr/>
    </dgm:pt>
    <dgm:pt modelId="{D3D9293A-D9D6-4313-9145-01F9F4136C72}" type="pres">
      <dgm:prSet presAssocID="{DF007A17-A87A-472E-BE9E-597EDB157140}" presName="connectorText" presStyleLbl="sibTrans1D1" presStyleIdx="0" presStyleCnt="9"/>
      <dgm:spPr/>
    </dgm:pt>
    <dgm:pt modelId="{E7C1774E-58D8-4666-BF6A-0874650E1111}" type="pres">
      <dgm:prSet presAssocID="{A40783B0-2997-4C1C-A34F-A0DAF35B3EA6}" presName="node" presStyleLbl="node1" presStyleIdx="1" presStyleCnt="10">
        <dgm:presLayoutVars>
          <dgm:bulletEnabled val="1"/>
        </dgm:presLayoutVars>
      </dgm:prSet>
      <dgm:spPr/>
    </dgm:pt>
    <dgm:pt modelId="{9826B3B5-BB0E-4836-9FB5-8489FDB176D5}" type="pres">
      <dgm:prSet presAssocID="{BBD7684B-F2AF-4720-A296-2C500256D3ED}" presName="sibTrans" presStyleLbl="sibTrans1D1" presStyleIdx="1" presStyleCnt="9"/>
      <dgm:spPr/>
    </dgm:pt>
    <dgm:pt modelId="{31580ABC-2E7C-4C76-AA19-063155CBA39E}" type="pres">
      <dgm:prSet presAssocID="{BBD7684B-F2AF-4720-A296-2C500256D3ED}" presName="connectorText" presStyleLbl="sibTrans1D1" presStyleIdx="1" presStyleCnt="9"/>
      <dgm:spPr/>
    </dgm:pt>
    <dgm:pt modelId="{F1F09949-32DC-479E-9D56-FE9BD1C69225}" type="pres">
      <dgm:prSet presAssocID="{CB2CCA26-78BE-48A4-8AE7-DDF3E96294E1}" presName="node" presStyleLbl="node1" presStyleIdx="2" presStyleCnt="10">
        <dgm:presLayoutVars>
          <dgm:bulletEnabled val="1"/>
        </dgm:presLayoutVars>
      </dgm:prSet>
      <dgm:spPr/>
    </dgm:pt>
    <dgm:pt modelId="{DF1E51D3-D78C-445A-8592-8120AD0DFA46}" type="pres">
      <dgm:prSet presAssocID="{94321918-B66B-4C54-A2A0-A22FC8702AA4}" presName="sibTrans" presStyleLbl="sibTrans1D1" presStyleIdx="2" presStyleCnt="9"/>
      <dgm:spPr/>
    </dgm:pt>
    <dgm:pt modelId="{1103BC1E-0297-411A-964D-6468B133BC1F}" type="pres">
      <dgm:prSet presAssocID="{94321918-B66B-4C54-A2A0-A22FC8702AA4}" presName="connectorText" presStyleLbl="sibTrans1D1" presStyleIdx="2" presStyleCnt="9"/>
      <dgm:spPr/>
    </dgm:pt>
    <dgm:pt modelId="{F6F968F9-9EB2-454E-9FD8-BC9CB72BEF8B}" type="pres">
      <dgm:prSet presAssocID="{740271D1-DA79-4CB4-AD12-D89402B44B49}" presName="node" presStyleLbl="node1" presStyleIdx="3" presStyleCnt="10">
        <dgm:presLayoutVars>
          <dgm:bulletEnabled val="1"/>
        </dgm:presLayoutVars>
      </dgm:prSet>
      <dgm:spPr/>
    </dgm:pt>
    <dgm:pt modelId="{D0465F1E-98D3-42B7-981A-AC6B138F04B3}" type="pres">
      <dgm:prSet presAssocID="{CE664116-17F5-473B-90C0-4848800A9B1D}" presName="sibTrans" presStyleLbl="sibTrans1D1" presStyleIdx="3" presStyleCnt="9"/>
      <dgm:spPr/>
    </dgm:pt>
    <dgm:pt modelId="{B2ADC30E-41F2-4D83-B5B1-EC90794FB4B9}" type="pres">
      <dgm:prSet presAssocID="{CE664116-17F5-473B-90C0-4848800A9B1D}" presName="connectorText" presStyleLbl="sibTrans1D1" presStyleIdx="3" presStyleCnt="9"/>
      <dgm:spPr/>
    </dgm:pt>
    <dgm:pt modelId="{C78F9E6B-BC21-4ABF-BA8C-843B6DB73DD8}" type="pres">
      <dgm:prSet presAssocID="{563E9205-8A7A-4366-A56C-DF5FA48A3A4B}" presName="node" presStyleLbl="node1" presStyleIdx="4" presStyleCnt="10">
        <dgm:presLayoutVars>
          <dgm:bulletEnabled val="1"/>
        </dgm:presLayoutVars>
      </dgm:prSet>
      <dgm:spPr/>
    </dgm:pt>
    <dgm:pt modelId="{4DCBBBDC-A25B-4A1A-97B0-D2A407098B8C}" type="pres">
      <dgm:prSet presAssocID="{894E63AC-9B89-498E-8B0E-BA889AF944CC}" presName="sibTrans" presStyleLbl="sibTrans1D1" presStyleIdx="4" presStyleCnt="9"/>
      <dgm:spPr/>
    </dgm:pt>
    <dgm:pt modelId="{67B87709-F3D9-40E1-AFC1-EC095C732886}" type="pres">
      <dgm:prSet presAssocID="{894E63AC-9B89-498E-8B0E-BA889AF944CC}" presName="connectorText" presStyleLbl="sibTrans1D1" presStyleIdx="4" presStyleCnt="9"/>
      <dgm:spPr/>
    </dgm:pt>
    <dgm:pt modelId="{DEC5E6A6-71A9-4C3F-BE3C-28D480319D2B}" type="pres">
      <dgm:prSet presAssocID="{A923E01A-25AF-42C0-B10D-B0BC61AD8DAD}" presName="node" presStyleLbl="node1" presStyleIdx="5" presStyleCnt="10">
        <dgm:presLayoutVars>
          <dgm:bulletEnabled val="1"/>
        </dgm:presLayoutVars>
      </dgm:prSet>
      <dgm:spPr/>
    </dgm:pt>
    <dgm:pt modelId="{C39AE171-9599-483F-A173-033210415DF0}" type="pres">
      <dgm:prSet presAssocID="{B25138D5-F805-4E58-9568-D4944ACCAAD5}" presName="sibTrans" presStyleLbl="sibTrans1D1" presStyleIdx="5" presStyleCnt="9"/>
      <dgm:spPr/>
    </dgm:pt>
    <dgm:pt modelId="{D31D82FE-469A-4145-8214-A7BA9412658A}" type="pres">
      <dgm:prSet presAssocID="{B25138D5-F805-4E58-9568-D4944ACCAAD5}" presName="connectorText" presStyleLbl="sibTrans1D1" presStyleIdx="5" presStyleCnt="9"/>
      <dgm:spPr/>
    </dgm:pt>
    <dgm:pt modelId="{6CD2BFF0-339E-4EC0-9891-81BC1CED53D7}" type="pres">
      <dgm:prSet presAssocID="{DAB200D1-7CA7-4D24-B06C-72ECF0AF4673}" presName="node" presStyleLbl="node1" presStyleIdx="6" presStyleCnt="10">
        <dgm:presLayoutVars>
          <dgm:bulletEnabled val="1"/>
        </dgm:presLayoutVars>
      </dgm:prSet>
      <dgm:spPr/>
    </dgm:pt>
    <dgm:pt modelId="{6A37975D-51DB-40C7-9890-C87894D7BE8E}" type="pres">
      <dgm:prSet presAssocID="{E2B72A46-51AD-4C39-BF76-C70F6891503A}" presName="sibTrans" presStyleLbl="sibTrans1D1" presStyleIdx="6" presStyleCnt="9"/>
      <dgm:spPr/>
    </dgm:pt>
    <dgm:pt modelId="{29B4C563-9F95-4257-A608-3506EFF69972}" type="pres">
      <dgm:prSet presAssocID="{E2B72A46-51AD-4C39-BF76-C70F6891503A}" presName="connectorText" presStyleLbl="sibTrans1D1" presStyleIdx="6" presStyleCnt="9"/>
      <dgm:spPr/>
    </dgm:pt>
    <dgm:pt modelId="{EF3C7891-B939-45BA-AD76-2D541B245E82}" type="pres">
      <dgm:prSet presAssocID="{9168C574-BC33-4869-9D87-7A3607CA2FAD}" presName="node" presStyleLbl="node1" presStyleIdx="7" presStyleCnt="10">
        <dgm:presLayoutVars>
          <dgm:bulletEnabled val="1"/>
        </dgm:presLayoutVars>
      </dgm:prSet>
      <dgm:spPr/>
    </dgm:pt>
    <dgm:pt modelId="{EB5FBB6B-331A-4C2A-B3A0-5233079CD5D4}" type="pres">
      <dgm:prSet presAssocID="{EAAA4E3E-5BD5-469A-8704-C350EEB6896F}" presName="sibTrans" presStyleLbl="sibTrans1D1" presStyleIdx="7" presStyleCnt="9"/>
      <dgm:spPr/>
    </dgm:pt>
    <dgm:pt modelId="{857E043B-CA4B-4A73-A8DF-CE8ABF799D68}" type="pres">
      <dgm:prSet presAssocID="{EAAA4E3E-5BD5-469A-8704-C350EEB6896F}" presName="connectorText" presStyleLbl="sibTrans1D1" presStyleIdx="7" presStyleCnt="9"/>
      <dgm:spPr/>
    </dgm:pt>
    <dgm:pt modelId="{B11230B0-2987-4732-953B-49A276C096F5}" type="pres">
      <dgm:prSet presAssocID="{7582D8AE-1241-477F-9B23-8FB52CF405FD}" presName="node" presStyleLbl="node1" presStyleIdx="8" presStyleCnt="10">
        <dgm:presLayoutVars>
          <dgm:bulletEnabled val="1"/>
        </dgm:presLayoutVars>
      </dgm:prSet>
      <dgm:spPr/>
    </dgm:pt>
    <dgm:pt modelId="{2019B7A6-51FD-4612-9788-1A7028A03B22}" type="pres">
      <dgm:prSet presAssocID="{5C586F5B-15E1-42D8-8B0D-C5D029B785DA}" presName="sibTrans" presStyleLbl="sibTrans1D1" presStyleIdx="8" presStyleCnt="9"/>
      <dgm:spPr/>
    </dgm:pt>
    <dgm:pt modelId="{8A88E1BF-AA8F-46EB-9C59-01D360EA16B9}" type="pres">
      <dgm:prSet presAssocID="{5C586F5B-15E1-42D8-8B0D-C5D029B785DA}" presName="connectorText" presStyleLbl="sibTrans1D1" presStyleIdx="8" presStyleCnt="9"/>
      <dgm:spPr/>
    </dgm:pt>
    <dgm:pt modelId="{81B48F90-5335-43B0-940F-5D45A1CA7958}" type="pres">
      <dgm:prSet presAssocID="{E13FD7BE-CCD2-4A50-919C-116C0B38CF02}" presName="node" presStyleLbl="node1" presStyleIdx="9" presStyleCnt="10">
        <dgm:presLayoutVars>
          <dgm:bulletEnabled val="1"/>
        </dgm:presLayoutVars>
      </dgm:prSet>
      <dgm:spPr/>
    </dgm:pt>
  </dgm:ptLst>
  <dgm:cxnLst>
    <dgm:cxn modelId="{02DA560E-F743-4A83-A266-8EAECA28C69D}" srcId="{D3CD4C14-2C85-4874-ABD0-4C50715D55CE}" destId="{7582D8AE-1241-477F-9B23-8FB52CF405FD}" srcOrd="8" destOrd="0" parTransId="{37CE2049-74A3-4169-9B75-069B0D983839}" sibTransId="{5C586F5B-15E1-42D8-8B0D-C5D029B785DA}"/>
    <dgm:cxn modelId="{12FE400F-B2D3-4497-A5CA-746A2564A3C5}" type="presOf" srcId="{BBD7684B-F2AF-4720-A296-2C500256D3ED}" destId="{31580ABC-2E7C-4C76-AA19-063155CBA39E}" srcOrd="1" destOrd="0" presId="urn:microsoft.com/office/officeart/2005/8/layout/bProcess3"/>
    <dgm:cxn modelId="{28460311-24D3-435A-B7AD-E670E3F624EB}" type="presOf" srcId="{5C586F5B-15E1-42D8-8B0D-C5D029B785DA}" destId="{8A88E1BF-AA8F-46EB-9C59-01D360EA16B9}" srcOrd="1" destOrd="0" presId="urn:microsoft.com/office/officeart/2005/8/layout/bProcess3"/>
    <dgm:cxn modelId="{F60E3F16-0A12-4164-B41B-E515C2B7F754}" type="presOf" srcId="{A40783B0-2997-4C1C-A34F-A0DAF35B3EA6}" destId="{E7C1774E-58D8-4666-BF6A-0874650E1111}" srcOrd="0" destOrd="0" presId="urn:microsoft.com/office/officeart/2005/8/layout/bProcess3"/>
    <dgm:cxn modelId="{9C3F3518-4E2B-4882-8C3B-3FE82A6FA3C1}" srcId="{D3CD4C14-2C85-4874-ABD0-4C50715D55CE}" destId="{9121FD7A-C734-4A3D-A894-CFDE2EBD035F}" srcOrd="0" destOrd="0" parTransId="{51D36578-71FA-4A75-8127-6FAE276EE967}" sibTransId="{DF007A17-A87A-472E-BE9E-597EDB157140}"/>
    <dgm:cxn modelId="{23AA651F-C105-4AC7-9331-ECCFA4CC12C3}" srcId="{D3CD4C14-2C85-4874-ABD0-4C50715D55CE}" destId="{CB2CCA26-78BE-48A4-8AE7-DDF3E96294E1}" srcOrd="2" destOrd="0" parTransId="{84691260-47DB-4F6C-8C0E-266711ED5026}" sibTransId="{94321918-B66B-4C54-A2A0-A22FC8702AA4}"/>
    <dgm:cxn modelId="{7A744724-112F-4DC1-8C55-F0D333A59E2C}" type="presOf" srcId="{5C586F5B-15E1-42D8-8B0D-C5D029B785DA}" destId="{2019B7A6-51FD-4612-9788-1A7028A03B22}" srcOrd="0" destOrd="0" presId="urn:microsoft.com/office/officeart/2005/8/layout/bProcess3"/>
    <dgm:cxn modelId="{CA76F726-CFC8-4BC3-935B-1E88E957A374}" type="presOf" srcId="{894E63AC-9B89-498E-8B0E-BA889AF944CC}" destId="{4DCBBBDC-A25B-4A1A-97B0-D2A407098B8C}" srcOrd="0" destOrd="0" presId="urn:microsoft.com/office/officeart/2005/8/layout/bProcess3"/>
    <dgm:cxn modelId="{7D824E2A-9C03-4647-BFFB-989AC2DDF063}" type="presOf" srcId="{94321918-B66B-4C54-A2A0-A22FC8702AA4}" destId="{DF1E51D3-D78C-445A-8592-8120AD0DFA46}" srcOrd="0" destOrd="0" presId="urn:microsoft.com/office/officeart/2005/8/layout/bProcess3"/>
    <dgm:cxn modelId="{1BB44C30-2E04-4426-BDE8-E7D19364BE2D}" type="presOf" srcId="{BBD7684B-F2AF-4720-A296-2C500256D3ED}" destId="{9826B3B5-BB0E-4836-9FB5-8489FDB176D5}" srcOrd="0" destOrd="0" presId="urn:microsoft.com/office/officeart/2005/8/layout/bProcess3"/>
    <dgm:cxn modelId="{9E532E45-705F-4C7E-97D7-4AE48520B239}" srcId="{D3CD4C14-2C85-4874-ABD0-4C50715D55CE}" destId="{E13FD7BE-CCD2-4A50-919C-116C0B38CF02}" srcOrd="9" destOrd="0" parTransId="{CED23631-65C9-482A-96D6-CBAC5779581E}" sibTransId="{263333BE-463F-41FF-B042-66D4FF1A4D6C}"/>
    <dgm:cxn modelId="{C339C865-63E9-4A49-8DCD-9F1949C0A588}" srcId="{D3CD4C14-2C85-4874-ABD0-4C50715D55CE}" destId="{DAB200D1-7CA7-4D24-B06C-72ECF0AF4673}" srcOrd="6" destOrd="0" parTransId="{D06D3547-196F-498A-851A-42A521785092}" sibTransId="{E2B72A46-51AD-4C39-BF76-C70F6891503A}"/>
    <dgm:cxn modelId="{2DD74167-A54F-4318-BA78-39CCCEE27411}" type="presOf" srcId="{563E9205-8A7A-4366-A56C-DF5FA48A3A4B}" destId="{C78F9E6B-BC21-4ABF-BA8C-843B6DB73DD8}" srcOrd="0" destOrd="0" presId="urn:microsoft.com/office/officeart/2005/8/layout/bProcess3"/>
    <dgm:cxn modelId="{E13C5069-A1EE-4C9B-963F-C2A8C5182102}" type="presOf" srcId="{A923E01A-25AF-42C0-B10D-B0BC61AD8DAD}" destId="{DEC5E6A6-71A9-4C3F-BE3C-28D480319D2B}" srcOrd="0" destOrd="0" presId="urn:microsoft.com/office/officeart/2005/8/layout/bProcess3"/>
    <dgm:cxn modelId="{FFA22C6B-4B88-4E25-ADD8-D7319FCAFE83}" type="presOf" srcId="{740271D1-DA79-4CB4-AD12-D89402B44B49}" destId="{F6F968F9-9EB2-454E-9FD8-BC9CB72BEF8B}" srcOrd="0" destOrd="0" presId="urn:microsoft.com/office/officeart/2005/8/layout/bProcess3"/>
    <dgm:cxn modelId="{5C05786D-F9BF-4D3D-A90B-5391FE3CC2D8}" srcId="{D3CD4C14-2C85-4874-ABD0-4C50715D55CE}" destId="{A923E01A-25AF-42C0-B10D-B0BC61AD8DAD}" srcOrd="5" destOrd="0" parTransId="{2A3F0EA2-BF2A-45C8-A728-FC0E7E2BD365}" sibTransId="{B25138D5-F805-4E58-9568-D4944ACCAAD5}"/>
    <dgm:cxn modelId="{51B73F50-FEB8-4226-84CD-9F1B0573594F}" type="presOf" srcId="{CB2CCA26-78BE-48A4-8AE7-DDF3E96294E1}" destId="{F1F09949-32DC-479E-9D56-FE9BD1C69225}" srcOrd="0" destOrd="0" presId="urn:microsoft.com/office/officeart/2005/8/layout/bProcess3"/>
    <dgm:cxn modelId="{18C4A155-5B1A-4DCE-80FE-A49FA7FFE901}" type="presOf" srcId="{DAB200D1-7CA7-4D24-B06C-72ECF0AF4673}" destId="{6CD2BFF0-339E-4EC0-9891-81BC1CED53D7}" srcOrd="0" destOrd="0" presId="urn:microsoft.com/office/officeart/2005/8/layout/bProcess3"/>
    <dgm:cxn modelId="{8EF05A79-5031-48D1-B78A-C3B5679F111F}" type="presOf" srcId="{9168C574-BC33-4869-9D87-7A3607CA2FAD}" destId="{EF3C7891-B939-45BA-AD76-2D541B245E82}" srcOrd="0" destOrd="0" presId="urn:microsoft.com/office/officeart/2005/8/layout/bProcess3"/>
    <dgm:cxn modelId="{7C887789-C741-427D-9604-4218A7DA88F2}" type="presOf" srcId="{EAAA4E3E-5BD5-469A-8704-C350EEB6896F}" destId="{857E043B-CA4B-4A73-A8DF-CE8ABF799D68}" srcOrd="1" destOrd="0" presId="urn:microsoft.com/office/officeart/2005/8/layout/bProcess3"/>
    <dgm:cxn modelId="{7C13098D-36DF-488E-B9D1-FB0DE2DB2B9B}" type="presOf" srcId="{CE664116-17F5-473B-90C0-4848800A9B1D}" destId="{D0465F1E-98D3-42B7-981A-AC6B138F04B3}" srcOrd="0" destOrd="0" presId="urn:microsoft.com/office/officeart/2005/8/layout/bProcess3"/>
    <dgm:cxn modelId="{E9AAE093-CB93-4FDD-A2B9-9F8849E95756}" type="presOf" srcId="{D3CD4C14-2C85-4874-ABD0-4C50715D55CE}" destId="{7A68D24D-68EC-43F0-8A62-B8A0681A5731}" srcOrd="0" destOrd="0" presId="urn:microsoft.com/office/officeart/2005/8/layout/bProcess3"/>
    <dgm:cxn modelId="{647B8F98-2840-45A2-A8B0-B7BB555C97B3}" type="presOf" srcId="{E13FD7BE-CCD2-4A50-919C-116C0B38CF02}" destId="{81B48F90-5335-43B0-940F-5D45A1CA7958}" srcOrd="0" destOrd="0" presId="urn:microsoft.com/office/officeart/2005/8/layout/bProcess3"/>
    <dgm:cxn modelId="{23F37E9A-8488-416A-9B75-9ECCD82FF873}" type="presOf" srcId="{E2B72A46-51AD-4C39-BF76-C70F6891503A}" destId="{29B4C563-9F95-4257-A608-3506EFF69972}" srcOrd="1" destOrd="0" presId="urn:microsoft.com/office/officeart/2005/8/layout/bProcess3"/>
    <dgm:cxn modelId="{C658499C-2047-4DDA-BDEA-BA6970730488}" type="presOf" srcId="{7582D8AE-1241-477F-9B23-8FB52CF405FD}" destId="{B11230B0-2987-4732-953B-49A276C096F5}" srcOrd="0" destOrd="0" presId="urn:microsoft.com/office/officeart/2005/8/layout/bProcess3"/>
    <dgm:cxn modelId="{927011A1-739F-4A6F-99B6-1982B1CD31F3}" srcId="{D3CD4C14-2C85-4874-ABD0-4C50715D55CE}" destId="{A40783B0-2997-4C1C-A34F-A0DAF35B3EA6}" srcOrd="1" destOrd="0" parTransId="{54D6C7D4-DDAF-4DC7-ADAD-619D6D835C1B}" sibTransId="{BBD7684B-F2AF-4720-A296-2C500256D3ED}"/>
    <dgm:cxn modelId="{AB1663A6-64A5-4DEE-A885-09A48DBA581B}" srcId="{D3CD4C14-2C85-4874-ABD0-4C50715D55CE}" destId="{563E9205-8A7A-4366-A56C-DF5FA48A3A4B}" srcOrd="4" destOrd="0" parTransId="{DE384908-9D3C-4601-A550-3F00C003CF5B}" sibTransId="{894E63AC-9B89-498E-8B0E-BA889AF944CC}"/>
    <dgm:cxn modelId="{C00536AB-3343-41F5-8816-0A31BA01EF37}" srcId="{D3CD4C14-2C85-4874-ABD0-4C50715D55CE}" destId="{740271D1-DA79-4CB4-AD12-D89402B44B49}" srcOrd="3" destOrd="0" parTransId="{E3DEBEE2-BB7C-485E-BFC7-6CB9C9BC98C9}" sibTransId="{CE664116-17F5-473B-90C0-4848800A9B1D}"/>
    <dgm:cxn modelId="{9FFF37B0-E8F1-412E-87D9-A79077DEFC95}" type="presOf" srcId="{DF007A17-A87A-472E-BE9E-597EDB157140}" destId="{B1437670-93DF-40C1-949C-282DC15F8D17}" srcOrd="0" destOrd="0" presId="urn:microsoft.com/office/officeart/2005/8/layout/bProcess3"/>
    <dgm:cxn modelId="{523D8ABC-4122-4BF7-AC96-5EDF2E0315E0}" type="presOf" srcId="{B25138D5-F805-4E58-9568-D4944ACCAAD5}" destId="{D31D82FE-469A-4145-8214-A7BA9412658A}" srcOrd="1" destOrd="0" presId="urn:microsoft.com/office/officeart/2005/8/layout/bProcess3"/>
    <dgm:cxn modelId="{E54465BD-C2BD-4254-A0B2-ACD8C11A62DA}" type="presOf" srcId="{9121FD7A-C734-4A3D-A894-CFDE2EBD035F}" destId="{EB342B08-25AD-45F7-B130-1BD0F8BF2885}" srcOrd="0" destOrd="0" presId="urn:microsoft.com/office/officeart/2005/8/layout/bProcess3"/>
    <dgm:cxn modelId="{A42016BE-5B15-4195-9599-61385CEF28BC}" type="presOf" srcId="{EAAA4E3E-5BD5-469A-8704-C350EEB6896F}" destId="{EB5FBB6B-331A-4C2A-B3A0-5233079CD5D4}" srcOrd="0" destOrd="0" presId="urn:microsoft.com/office/officeart/2005/8/layout/bProcess3"/>
    <dgm:cxn modelId="{4F4F10C7-72CB-4B38-B5C5-E98BBA9210E4}" type="presOf" srcId="{94321918-B66B-4C54-A2A0-A22FC8702AA4}" destId="{1103BC1E-0297-411A-964D-6468B133BC1F}" srcOrd="1" destOrd="0" presId="urn:microsoft.com/office/officeart/2005/8/layout/bProcess3"/>
    <dgm:cxn modelId="{98043AD4-94B8-4556-A625-285E41F82284}" type="presOf" srcId="{B25138D5-F805-4E58-9568-D4944ACCAAD5}" destId="{C39AE171-9599-483F-A173-033210415DF0}" srcOrd="0" destOrd="0" presId="urn:microsoft.com/office/officeart/2005/8/layout/bProcess3"/>
    <dgm:cxn modelId="{516B9EDF-1133-4FC5-A84C-2DC2859E3154}" srcId="{D3CD4C14-2C85-4874-ABD0-4C50715D55CE}" destId="{9168C574-BC33-4869-9D87-7A3607CA2FAD}" srcOrd="7" destOrd="0" parTransId="{252197CF-DF01-4FFD-A63C-0313D0F52E5C}" sibTransId="{EAAA4E3E-5BD5-469A-8704-C350EEB6896F}"/>
    <dgm:cxn modelId="{0A6815E2-73D3-4EE5-9189-C164462F05AE}" type="presOf" srcId="{894E63AC-9B89-498E-8B0E-BA889AF944CC}" destId="{67B87709-F3D9-40E1-AFC1-EC095C732886}" srcOrd="1" destOrd="0" presId="urn:microsoft.com/office/officeart/2005/8/layout/bProcess3"/>
    <dgm:cxn modelId="{7F705AE4-3A97-4FE7-AF6C-7D9B56633B57}" type="presOf" srcId="{DF007A17-A87A-472E-BE9E-597EDB157140}" destId="{D3D9293A-D9D6-4313-9145-01F9F4136C72}" srcOrd="1" destOrd="0" presId="urn:microsoft.com/office/officeart/2005/8/layout/bProcess3"/>
    <dgm:cxn modelId="{4FE9C5F2-4426-4006-84D2-DF8A61F586B8}" type="presOf" srcId="{E2B72A46-51AD-4C39-BF76-C70F6891503A}" destId="{6A37975D-51DB-40C7-9890-C87894D7BE8E}" srcOrd="0" destOrd="0" presId="urn:microsoft.com/office/officeart/2005/8/layout/bProcess3"/>
    <dgm:cxn modelId="{44CF4DF4-DFF1-4E59-AB73-6961B9CE8234}" type="presOf" srcId="{CE664116-17F5-473B-90C0-4848800A9B1D}" destId="{B2ADC30E-41F2-4D83-B5B1-EC90794FB4B9}" srcOrd="1" destOrd="0" presId="urn:microsoft.com/office/officeart/2005/8/layout/bProcess3"/>
    <dgm:cxn modelId="{2BFDFACC-7340-4288-BE6A-4C51120138F2}" type="presParOf" srcId="{7A68D24D-68EC-43F0-8A62-B8A0681A5731}" destId="{EB342B08-25AD-45F7-B130-1BD0F8BF2885}" srcOrd="0" destOrd="0" presId="urn:microsoft.com/office/officeart/2005/8/layout/bProcess3"/>
    <dgm:cxn modelId="{0CD38201-38EF-4A7F-97C1-A82EF1192337}" type="presParOf" srcId="{7A68D24D-68EC-43F0-8A62-B8A0681A5731}" destId="{B1437670-93DF-40C1-949C-282DC15F8D17}" srcOrd="1" destOrd="0" presId="urn:microsoft.com/office/officeart/2005/8/layout/bProcess3"/>
    <dgm:cxn modelId="{D905B85E-3E9C-4114-A4A5-2E5BCED5871D}" type="presParOf" srcId="{B1437670-93DF-40C1-949C-282DC15F8D17}" destId="{D3D9293A-D9D6-4313-9145-01F9F4136C72}" srcOrd="0" destOrd="0" presId="urn:microsoft.com/office/officeart/2005/8/layout/bProcess3"/>
    <dgm:cxn modelId="{E48BE3CF-8433-42B7-84D9-4FD4F2B27DF2}" type="presParOf" srcId="{7A68D24D-68EC-43F0-8A62-B8A0681A5731}" destId="{E7C1774E-58D8-4666-BF6A-0874650E1111}" srcOrd="2" destOrd="0" presId="urn:microsoft.com/office/officeart/2005/8/layout/bProcess3"/>
    <dgm:cxn modelId="{D5B44CFE-08AB-40AC-B13E-C3730B7CCA0D}" type="presParOf" srcId="{7A68D24D-68EC-43F0-8A62-B8A0681A5731}" destId="{9826B3B5-BB0E-4836-9FB5-8489FDB176D5}" srcOrd="3" destOrd="0" presId="urn:microsoft.com/office/officeart/2005/8/layout/bProcess3"/>
    <dgm:cxn modelId="{EAC37E4F-6411-4A7E-B15C-90C89020BEF0}" type="presParOf" srcId="{9826B3B5-BB0E-4836-9FB5-8489FDB176D5}" destId="{31580ABC-2E7C-4C76-AA19-063155CBA39E}" srcOrd="0" destOrd="0" presId="urn:microsoft.com/office/officeart/2005/8/layout/bProcess3"/>
    <dgm:cxn modelId="{6A677F7C-DD31-44D6-A2EF-C943E922E1C5}" type="presParOf" srcId="{7A68D24D-68EC-43F0-8A62-B8A0681A5731}" destId="{F1F09949-32DC-479E-9D56-FE9BD1C69225}" srcOrd="4" destOrd="0" presId="urn:microsoft.com/office/officeart/2005/8/layout/bProcess3"/>
    <dgm:cxn modelId="{539132B2-B7FD-420C-8090-21B743B4DB64}" type="presParOf" srcId="{7A68D24D-68EC-43F0-8A62-B8A0681A5731}" destId="{DF1E51D3-D78C-445A-8592-8120AD0DFA46}" srcOrd="5" destOrd="0" presId="urn:microsoft.com/office/officeart/2005/8/layout/bProcess3"/>
    <dgm:cxn modelId="{8B248082-55B6-4AAA-9CE8-27BF88440D90}" type="presParOf" srcId="{DF1E51D3-D78C-445A-8592-8120AD0DFA46}" destId="{1103BC1E-0297-411A-964D-6468B133BC1F}" srcOrd="0" destOrd="0" presId="urn:microsoft.com/office/officeart/2005/8/layout/bProcess3"/>
    <dgm:cxn modelId="{10DF61F1-8694-4CA9-AB1D-F260601C6F77}" type="presParOf" srcId="{7A68D24D-68EC-43F0-8A62-B8A0681A5731}" destId="{F6F968F9-9EB2-454E-9FD8-BC9CB72BEF8B}" srcOrd="6" destOrd="0" presId="urn:microsoft.com/office/officeart/2005/8/layout/bProcess3"/>
    <dgm:cxn modelId="{3DEE860A-1B1E-4DC7-AB9C-5033E6D50F04}" type="presParOf" srcId="{7A68D24D-68EC-43F0-8A62-B8A0681A5731}" destId="{D0465F1E-98D3-42B7-981A-AC6B138F04B3}" srcOrd="7" destOrd="0" presId="urn:microsoft.com/office/officeart/2005/8/layout/bProcess3"/>
    <dgm:cxn modelId="{F43DEF35-A967-4E7E-BDE0-54E7F130553E}" type="presParOf" srcId="{D0465F1E-98D3-42B7-981A-AC6B138F04B3}" destId="{B2ADC30E-41F2-4D83-B5B1-EC90794FB4B9}" srcOrd="0" destOrd="0" presId="urn:microsoft.com/office/officeart/2005/8/layout/bProcess3"/>
    <dgm:cxn modelId="{30E795AC-704E-41FE-949A-388F2980953B}" type="presParOf" srcId="{7A68D24D-68EC-43F0-8A62-B8A0681A5731}" destId="{C78F9E6B-BC21-4ABF-BA8C-843B6DB73DD8}" srcOrd="8" destOrd="0" presId="urn:microsoft.com/office/officeart/2005/8/layout/bProcess3"/>
    <dgm:cxn modelId="{9C69B1A9-B928-40A8-A899-85B48E35E2E0}" type="presParOf" srcId="{7A68D24D-68EC-43F0-8A62-B8A0681A5731}" destId="{4DCBBBDC-A25B-4A1A-97B0-D2A407098B8C}" srcOrd="9" destOrd="0" presId="urn:microsoft.com/office/officeart/2005/8/layout/bProcess3"/>
    <dgm:cxn modelId="{7E6A8324-5F4C-4EA0-9420-A4A506E9CD1A}" type="presParOf" srcId="{4DCBBBDC-A25B-4A1A-97B0-D2A407098B8C}" destId="{67B87709-F3D9-40E1-AFC1-EC095C732886}" srcOrd="0" destOrd="0" presId="urn:microsoft.com/office/officeart/2005/8/layout/bProcess3"/>
    <dgm:cxn modelId="{EB86A365-713A-40C6-A193-0663BB221BB7}" type="presParOf" srcId="{7A68D24D-68EC-43F0-8A62-B8A0681A5731}" destId="{DEC5E6A6-71A9-4C3F-BE3C-28D480319D2B}" srcOrd="10" destOrd="0" presId="urn:microsoft.com/office/officeart/2005/8/layout/bProcess3"/>
    <dgm:cxn modelId="{27FF4923-7470-49B3-B82E-4BADF711A333}" type="presParOf" srcId="{7A68D24D-68EC-43F0-8A62-B8A0681A5731}" destId="{C39AE171-9599-483F-A173-033210415DF0}" srcOrd="11" destOrd="0" presId="urn:microsoft.com/office/officeart/2005/8/layout/bProcess3"/>
    <dgm:cxn modelId="{E437AC60-D2A2-4F20-86C3-0C12DFA7DD54}" type="presParOf" srcId="{C39AE171-9599-483F-A173-033210415DF0}" destId="{D31D82FE-469A-4145-8214-A7BA9412658A}" srcOrd="0" destOrd="0" presId="urn:microsoft.com/office/officeart/2005/8/layout/bProcess3"/>
    <dgm:cxn modelId="{B5D4EFF1-A2C9-4A27-B7FC-788FC47633B4}" type="presParOf" srcId="{7A68D24D-68EC-43F0-8A62-B8A0681A5731}" destId="{6CD2BFF0-339E-4EC0-9891-81BC1CED53D7}" srcOrd="12" destOrd="0" presId="urn:microsoft.com/office/officeart/2005/8/layout/bProcess3"/>
    <dgm:cxn modelId="{889AB412-711F-4903-BD76-60BB1AAE2581}" type="presParOf" srcId="{7A68D24D-68EC-43F0-8A62-B8A0681A5731}" destId="{6A37975D-51DB-40C7-9890-C87894D7BE8E}" srcOrd="13" destOrd="0" presId="urn:microsoft.com/office/officeart/2005/8/layout/bProcess3"/>
    <dgm:cxn modelId="{902C76AD-181D-46F8-85B6-53BF1F9248A7}" type="presParOf" srcId="{6A37975D-51DB-40C7-9890-C87894D7BE8E}" destId="{29B4C563-9F95-4257-A608-3506EFF69972}" srcOrd="0" destOrd="0" presId="urn:microsoft.com/office/officeart/2005/8/layout/bProcess3"/>
    <dgm:cxn modelId="{03FF3770-860D-4343-86AE-4A68088CAA35}" type="presParOf" srcId="{7A68D24D-68EC-43F0-8A62-B8A0681A5731}" destId="{EF3C7891-B939-45BA-AD76-2D541B245E82}" srcOrd="14" destOrd="0" presId="urn:microsoft.com/office/officeart/2005/8/layout/bProcess3"/>
    <dgm:cxn modelId="{9C0CC254-93AA-4C0E-BC68-1BC5A855F614}" type="presParOf" srcId="{7A68D24D-68EC-43F0-8A62-B8A0681A5731}" destId="{EB5FBB6B-331A-4C2A-B3A0-5233079CD5D4}" srcOrd="15" destOrd="0" presId="urn:microsoft.com/office/officeart/2005/8/layout/bProcess3"/>
    <dgm:cxn modelId="{632C79BE-9C84-44D7-A088-67C55ECA5AB7}" type="presParOf" srcId="{EB5FBB6B-331A-4C2A-B3A0-5233079CD5D4}" destId="{857E043B-CA4B-4A73-A8DF-CE8ABF799D68}" srcOrd="0" destOrd="0" presId="urn:microsoft.com/office/officeart/2005/8/layout/bProcess3"/>
    <dgm:cxn modelId="{2F7CF32D-7580-43A8-A165-C83C659B860F}" type="presParOf" srcId="{7A68D24D-68EC-43F0-8A62-B8A0681A5731}" destId="{B11230B0-2987-4732-953B-49A276C096F5}" srcOrd="16" destOrd="0" presId="urn:microsoft.com/office/officeart/2005/8/layout/bProcess3"/>
    <dgm:cxn modelId="{E0FD9024-2060-4E2F-B2F6-D28C35C31A8B}" type="presParOf" srcId="{7A68D24D-68EC-43F0-8A62-B8A0681A5731}" destId="{2019B7A6-51FD-4612-9788-1A7028A03B22}" srcOrd="17" destOrd="0" presId="urn:microsoft.com/office/officeart/2005/8/layout/bProcess3"/>
    <dgm:cxn modelId="{09A04593-FEAB-4AFA-B4A6-752A8F3A1521}" type="presParOf" srcId="{2019B7A6-51FD-4612-9788-1A7028A03B22}" destId="{8A88E1BF-AA8F-46EB-9C59-01D360EA16B9}" srcOrd="0" destOrd="0" presId="urn:microsoft.com/office/officeart/2005/8/layout/bProcess3"/>
    <dgm:cxn modelId="{A46F60FB-FE0C-418A-9E42-320F2F026FAA}" type="presParOf" srcId="{7A68D24D-68EC-43F0-8A62-B8A0681A5731}" destId="{81B48F90-5335-43B0-940F-5D45A1CA7958}" srcOrd="1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437670-93DF-40C1-949C-282DC15F8D17}">
      <dsp:nvSpPr>
        <dsp:cNvPr id="0" name=""/>
        <dsp:cNvSpPr/>
      </dsp:nvSpPr>
      <dsp:spPr>
        <a:xfrm>
          <a:off x="2033291" y="473464"/>
          <a:ext cx="36738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738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2207035" y="517194"/>
        <a:ext cx="19899" cy="3979"/>
      </dsp:txXfrm>
    </dsp:sp>
    <dsp:sp modelId="{EB342B08-25AD-45F7-B130-1BD0F8BF2885}">
      <dsp:nvSpPr>
        <dsp:cNvPr id="0" name=""/>
        <dsp:cNvSpPr/>
      </dsp:nvSpPr>
      <dsp:spPr>
        <a:xfrm>
          <a:off x="276286" y="72"/>
          <a:ext cx="1758805" cy="1038225"/>
        </a:xfrm>
        <a:prstGeom prst="rect">
          <a:avLst/>
        </a:prstGeom>
        <a:solidFill>
          <a:srgbClr val="54823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Projektlista &amp; Investeringsplan</a:t>
          </a:r>
        </a:p>
      </dsp:txBody>
      <dsp:txXfrm>
        <a:off x="276286" y="72"/>
        <a:ext cx="1758805" cy="1038225"/>
      </dsp:txXfrm>
    </dsp:sp>
    <dsp:sp modelId="{9826B3B5-BB0E-4836-9FB5-8489FDB176D5}">
      <dsp:nvSpPr>
        <dsp:cNvPr id="0" name=""/>
        <dsp:cNvSpPr/>
      </dsp:nvSpPr>
      <dsp:spPr>
        <a:xfrm>
          <a:off x="4161653" y="473464"/>
          <a:ext cx="36738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738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4335397" y="517194"/>
        <a:ext cx="19899" cy="3979"/>
      </dsp:txXfrm>
    </dsp:sp>
    <dsp:sp modelId="{E7C1774E-58D8-4666-BF6A-0874650E1111}">
      <dsp:nvSpPr>
        <dsp:cNvPr id="0" name=""/>
        <dsp:cNvSpPr/>
      </dsp:nvSpPr>
      <dsp:spPr>
        <a:xfrm>
          <a:off x="2433078" y="72"/>
          <a:ext cx="1730375" cy="1038225"/>
        </a:xfrm>
        <a:prstGeom prst="rect">
          <a:avLst/>
        </a:prstGeom>
        <a:solidFill>
          <a:srgbClr val="54823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Behovsanalys</a:t>
          </a:r>
        </a:p>
      </dsp:txBody>
      <dsp:txXfrm>
        <a:off x="2433078" y="72"/>
        <a:ext cx="1730375" cy="1038225"/>
      </dsp:txXfrm>
    </dsp:sp>
    <dsp:sp modelId="{DF1E51D3-D78C-445A-8592-8120AD0DFA46}">
      <dsp:nvSpPr>
        <dsp:cNvPr id="0" name=""/>
        <dsp:cNvSpPr/>
      </dsp:nvSpPr>
      <dsp:spPr>
        <a:xfrm>
          <a:off x="6290015" y="473464"/>
          <a:ext cx="36738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738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6463759" y="517194"/>
        <a:ext cx="19899" cy="3979"/>
      </dsp:txXfrm>
    </dsp:sp>
    <dsp:sp modelId="{F1F09949-32DC-479E-9D56-FE9BD1C69225}">
      <dsp:nvSpPr>
        <dsp:cNvPr id="0" name=""/>
        <dsp:cNvSpPr/>
      </dsp:nvSpPr>
      <dsp:spPr>
        <a:xfrm>
          <a:off x="4561440" y="72"/>
          <a:ext cx="1730375" cy="10382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Överenskommelse Lokalprogram</a:t>
          </a:r>
        </a:p>
      </dsp:txBody>
      <dsp:txXfrm>
        <a:off x="4561440" y="72"/>
        <a:ext cx="1730375" cy="1038225"/>
      </dsp:txXfrm>
    </dsp:sp>
    <dsp:sp modelId="{D0465F1E-98D3-42B7-981A-AC6B138F04B3}">
      <dsp:nvSpPr>
        <dsp:cNvPr id="0" name=""/>
        <dsp:cNvSpPr/>
      </dsp:nvSpPr>
      <dsp:spPr>
        <a:xfrm>
          <a:off x="1141474" y="1036497"/>
          <a:ext cx="6413515" cy="367386"/>
        </a:xfrm>
        <a:custGeom>
          <a:avLst/>
          <a:gdLst/>
          <a:ahLst/>
          <a:cxnLst/>
          <a:rect l="0" t="0" r="0" b="0"/>
          <a:pathLst>
            <a:path>
              <a:moveTo>
                <a:pt x="6413515" y="0"/>
              </a:moveTo>
              <a:lnTo>
                <a:pt x="6413515" y="200793"/>
              </a:lnTo>
              <a:lnTo>
                <a:pt x="0" y="200793"/>
              </a:lnTo>
              <a:lnTo>
                <a:pt x="0" y="367386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4187585" y="1218200"/>
        <a:ext cx="321292" cy="3979"/>
      </dsp:txXfrm>
    </dsp:sp>
    <dsp:sp modelId="{F6F968F9-9EB2-454E-9FD8-BC9CB72BEF8B}">
      <dsp:nvSpPr>
        <dsp:cNvPr id="0" name=""/>
        <dsp:cNvSpPr/>
      </dsp:nvSpPr>
      <dsp:spPr>
        <a:xfrm>
          <a:off x="6689802" y="72"/>
          <a:ext cx="1730375" cy="10382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Lokalprogram</a:t>
          </a:r>
        </a:p>
      </dsp:txBody>
      <dsp:txXfrm>
        <a:off x="6689802" y="72"/>
        <a:ext cx="1730375" cy="1038225"/>
      </dsp:txXfrm>
    </dsp:sp>
    <dsp:sp modelId="{4DCBBBDC-A25B-4A1A-97B0-D2A407098B8C}">
      <dsp:nvSpPr>
        <dsp:cNvPr id="0" name=""/>
        <dsp:cNvSpPr/>
      </dsp:nvSpPr>
      <dsp:spPr>
        <a:xfrm>
          <a:off x="2004861" y="1909676"/>
          <a:ext cx="36738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738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2178605" y="1953406"/>
        <a:ext cx="19899" cy="3979"/>
      </dsp:txXfrm>
    </dsp:sp>
    <dsp:sp modelId="{C78F9E6B-BC21-4ABF-BA8C-843B6DB73DD8}">
      <dsp:nvSpPr>
        <dsp:cNvPr id="0" name=""/>
        <dsp:cNvSpPr/>
      </dsp:nvSpPr>
      <dsp:spPr>
        <a:xfrm>
          <a:off x="276286" y="1436283"/>
          <a:ext cx="1730375" cy="1038225"/>
        </a:xfrm>
        <a:prstGeom prst="rect">
          <a:avLst/>
        </a:prstGeom>
        <a:solidFill>
          <a:srgbClr val="54823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Investeringsbegäran </a:t>
          </a:r>
          <a:br>
            <a:rPr lang="sv-SE" sz="900" kern="1200" dirty="0"/>
          </a:br>
          <a:r>
            <a:rPr lang="sv-SE" sz="900" b="1" i="1" kern="1200" dirty="0">
              <a:solidFill>
                <a:schemeClr val="tx1"/>
              </a:solidFill>
            </a:rPr>
            <a:t>(Nämndbeslut)</a:t>
          </a:r>
        </a:p>
      </dsp:txBody>
      <dsp:txXfrm>
        <a:off x="276286" y="1436283"/>
        <a:ext cx="1730375" cy="1038225"/>
      </dsp:txXfrm>
    </dsp:sp>
    <dsp:sp modelId="{C39AE171-9599-483F-A173-033210415DF0}">
      <dsp:nvSpPr>
        <dsp:cNvPr id="0" name=""/>
        <dsp:cNvSpPr/>
      </dsp:nvSpPr>
      <dsp:spPr>
        <a:xfrm>
          <a:off x="4133223" y="1909676"/>
          <a:ext cx="36738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738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4306967" y="1953406"/>
        <a:ext cx="19899" cy="3979"/>
      </dsp:txXfrm>
    </dsp:sp>
    <dsp:sp modelId="{DEC5E6A6-71A9-4C3F-BE3C-28D480319D2B}">
      <dsp:nvSpPr>
        <dsp:cNvPr id="0" name=""/>
        <dsp:cNvSpPr/>
      </dsp:nvSpPr>
      <dsp:spPr>
        <a:xfrm>
          <a:off x="2404648" y="1436283"/>
          <a:ext cx="1730375" cy="10382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Överenskommelse Projektering</a:t>
          </a:r>
        </a:p>
      </dsp:txBody>
      <dsp:txXfrm>
        <a:off x="2404648" y="1436283"/>
        <a:ext cx="1730375" cy="1038225"/>
      </dsp:txXfrm>
    </dsp:sp>
    <dsp:sp modelId="{6A37975D-51DB-40C7-9890-C87894D7BE8E}">
      <dsp:nvSpPr>
        <dsp:cNvPr id="0" name=""/>
        <dsp:cNvSpPr/>
      </dsp:nvSpPr>
      <dsp:spPr>
        <a:xfrm>
          <a:off x="6261585" y="1909676"/>
          <a:ext cx="36738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738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6435329" y="1953406"/>
        <a:ext cx="19899" cy="3979"/>
      </dsp:txXfrm>
    </dsp:sp>
    <dsp:sp modelId="{6CD2BFF0-339E-4EC0-9891-81BC1CED53D7}">
      <dsp:nvSpPr>
        <dsp:cNvPr id="0" name=""/>
        <dsp:cNvSpPr/>
      </dsp:nvSpPr>
      <dsp:spPr>
        <a:xfrm>
          <a:off x="4533010" y="1436283"/>
          <a:ext cx="1730375" cy="10382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Projektering Förfrågningsunderlag FU</a:t>
          </a:r>
        </a:p>
      </dsp:txBody>
      <dsp:txXfrm>
        <a:off x="4533010" y="1436283"/>
        <a:ext cx="1730375" cy="1038225"/>
      </dsp:txXfrm>
    </dsp:sp>
    <dsp:sp modelId="{EB5FBB6B-331A-4C2A-B3A0-5233079CD5D4}">
      <dsp:nvSpPr>
        <dsp:cNvPr id="0" name=""/>
        <dsp:cNvSpPr/>
      </dsp:nvSpPr>
      <dsp:spPr>
        <a:xfrm>
          <a:off x="1141474" y="2472709"/>
          <a:ext cx="6385085" cy="367386"/>
        </a:xfrm>
        <a:custGeom>
          <a:avLst/>
          <a:gdLst/>
          <a:ahLst/>
          <a:cxnLst/>
          <a:rect l="0" t="0" r="0" b="0"/>
          <a:pathLst>
            <a:path>
              <a:moveTo>
                <a:pt x="6385085" y="0"/>
              </a:moveTo>
              <a:lnTo>
                <a:pt x="6385085" y="200793"/>
              </a:lnTo>
              <a:lnTo>
                <a:pt x="0" y="200793"/>
              </a:lnTo>
              <a:lnTo>
                <a:pt x="0" y="367386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4174080" y="2654412"/>
        <a:ext cx="319873" cy="3979"/>
      </dsp:txXfrm>
    </dsp:sp>
    <dsp:sp modelId="{EF3C7891-B939-45BA-AD76-2D541B245E82}">
      <dsp:nvSpPr>
        <dsp:cNvPr id="0" name=""/>
        <dsp:cNvSpPr/>
      </dsp:nvSpPr>
      <dsp:spPr>
        <a:xfrm>
          <a:off x="6661372" y="1436283"/>
          <a:ext cx="1730375" cy="1038225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Underlag till beslut inkl. preliminär hyresoffert </a:t>
          </a:r>
          <a:br>
            <a:rPr lang="sv-SE" sz="900" kern="1200" dirty="0"/>
          </a:br>
          <a:r>
            <a:rPr lang="sv-SE" sz="900" b="1" i="1" kern="1200" dirty="0">
              <a:solidFill>
                <a:schemeClr val="tx1"/>
              </a:solidFill>
            </a:rPr>
            <a:t>(Nämndbeslut)</a:t>
          </a:r>
        </a:p>
      </dsp:txBody>
      <dsp:txXfrm>
        <a:off x="6661372" y="1436283"/>
        <a:ext cx="1730375" cy="1038225"/>
      </dsp:txXfrm>
    </dsp:sp>
    <dsp:sp modelId="{2019B7A6-51FD-4612-9788-1A7028A03B22}">
      <dsp:nvSpPr>
        <dsp:cNvPr id="0" name=""/>
        <dsp:cNvSpPr/>
      </dsp:nvSpPr>
      <dsp:spPr>
        <a:xfrm>
          <a:off x="2004861" y="3345888"/>
          <a:ext cx="36738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738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>
        <a:off x="2178605" y="3389618"/>
        <a:ext cx="19899" cy="3979"/>
      </dsp:txXfrm>
    </dsp:sp>
    <dsp:sp modelId="{B11230B0-2987-4732-953B-49A276C096F5}">
      <dsp:nvSpPr>
        <dsp:cNvPr id="0" name=""/>
        <dsp:cNvSpPr/>
      </dsp:nvSpPr>
      <dsp:spPr>
        <a:xfrm>
          <a:off x="276286" y="2872495"/>
          <a:ext cx="1730375" cy="10382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Upphandling/Tilldelningsbeslut</a:t>
          </a:r>
        </a:p>
      </dsp:txBody>
      <dsp:txXfrm>
        <a:off x="276286" y="2872495"/>
        <a:ext cx="1730375" cy="1038225"/>
      </dsp:txXfrm>
    </dsp:sp>
    <dsp:sp modelId="{81B48F90-5335-43B0-940F-5D45A1CA7958}">
      <dsp:nvSpPr>
        <dsp:cNvPr id="0" name=""/>
        <dsp:cNvSpPr/>
      </dsp:nvSpPr>
      <dsp:spPr>
        <a:xfrm>
          <a:off x="2404648" y="2872495"/>
          <a:ext cx="1730375" cy="1038225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b="1" i="1" kern="1200" dirty="0">
              <a:solidFill>
                <a:schemeClr val="bg1"/>
              </a:solidFill>
            </a:rPr>
            <a:t>Hyresavtal &amp; underlag till beslut</a:t>
          </a:r>
          <a:br>
            <a:rPr lang="sv-SE" sz="900" b="1" i="1" kern="1200" dirty="0">
              <a:solidFill>
                <a:schemeClr val="bg1"/>
              </a:solidFill>
            </a:rPr>
          </a:br>
          <a:r>
            <a:rPr lang="sv-SE" sz="900" b="1" i="1" kern="1200" dirty="0">
              <a:solidFill>
                <a:schemeClr val="tx1"/>
              </a:solidFill>
            </a:rPr>
            <a:t>(</a:t>
          </a:r>
          <a:r>
            <a:rPr lang="sv-SE" sz="900" b="1" i="1" kern="1200" dirty="0" err="1">
              <a:solidFill>
                <a:schemeClr val="tx1"/>
              </a:solidFill>
            </a:rPr>
            <a:t>ev</a:t>
          </a:r>
          <a:r>
            <a:rPr lang="sv-SE" sz="900" b="1" i="1" kern="1200" dirty="0">
              <a:solidFill>
                <a:schemeClr val="tx1"/>
              </a:solidFill>
            </a:rPr>
            <a:t> nytt nämndbeslut)</a:t>
          </a:r>
        </a:p>
      </dsp:txBody>
      <dsp:txXfrm>
        <a:off x="2404648" y="2872495"/>
        <a:ext cx="1730375" cy="1038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F05B9-A50B-4133-A54A-686F9BFE37C2}" type="datetimeFigureOut">
              <a:rPr lang="sv-SE" smtClean="0"/>
              <a:t>2022-12-16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6FBA8-24F2-4A09-BD4F-4E239C6D3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7617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Stefan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2636E-90BD-43C4-A09A-026BDFAA806E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42846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Rainer. Om projektet av någon anledning inte blir av, kommer kostnaden att fördelas mellan förvaltningar beroende på var orsakerna ligger.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56FBA8-24F2-4A09-BD4F-4E239C6D376B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91651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Rainer. Det är en ”</a:t>
            </a:r>
            <a:r>
              <a:rPr lang="sv-SE" dirty="0" err="1"/>
              <a:t>rumsa</a:t>
            </a:r>
            <a:r>
              <a:rPr lang="sv-SE" dirty="0"/>
              <a:t>”, rumslig angivelse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56FBA8-24F2-4A09-BD4F-4E239C6D376B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80735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Maria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56FBA8-24F2-4A09-BD4F-4E239C6D376B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60970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Maria. För mer info kring byggprocessen, se processkarta för lokalanskaffning.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56FBA8-24F2-4A09-BD4F-4E239C6D376B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73783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Maria.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56FBA8-24F2-4A09-BD4F-4E239C6D376B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5850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Stefan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2636E-90BD-43C4-A09A-026BDFAA806E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534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Stefan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2636E-90BD-43C4-A09A-026BDFAA806E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8091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Stefan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2636E-90BD-43C4-A09A-026BDFAA806E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9999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Sara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56FBA8-24F2-4A09-BD4F-4E239C6D376B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2999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Sara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56FBA8-24F2-4A09-BD4F-4E239C6D376B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7680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Sara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56FBA8-24F2-4A09-BD4F-4E239C6D376B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9997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Sara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56FBA8-24F2-4A09-BD4F-4E239C6D376B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5925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Rainer. I mallen kan ingå: ekonomisk kalkyl, ekonomisk jämförelse liknande objekt,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56FBA8-24F2-4A09-BD4F-4E239C6D376B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3896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m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erskrift"/>
          <p:cNvSpPr>
            <a:spLocks noGrp="1"/>
          </p:cNvSpPr>
          <p:nvPr>
            <p:ph type="body" sz="quarter" idx="10" hasCustomPrompt="1"/>
          </p:nvPr>
        </p:nvSpPr>
        <p:spPr>
          <a:xfrm>
            <a:off x="1346400" y="2052000"/>
            <a:ext cx="6001200" cy="6480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3600">
                <a:solidFill>
                  <a:srgbClr val="254061"/>
                </a:solidFill>
              </a:defRPr>
            </a:lvl1pPr>
          </a:lstStyle>
          <a:p>
            <a:pPr lvl="0"/>
            <a:r>
              <a:rPr lang="da-DK" sz="3600" dirty="0"/>
              <a:t>&lt;Overskrift&gt;</a:t>
            </a:r>
            <a:endParaRPr lang="da-DK" dirty="0"/>
          </a:p>
        </p:txBody>
      </p:sp>
      <p:sp>
        <p:nvSpPr>
          <p:cNvPr id="7" name="Underrubrik"/>
          <p:cNvSpPr>
            <a:spLocks noGrp="1"/>
          </p:cNvSpPr>
          <p:nvPr>
            <p:ph type="body" sz="quarter" idx="11" hasCustomPrompt="1"/>
          </p:nvPr>
        </p:nvSpPr>
        <p:spPr>
          <a:xfrm>
            <a:off x="1346400" y="2707200"/>
            <a:ext cx="6001200" cy="4680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>
                <a:solidFill>
                  <a:srgbClr val="254061"/>
                </a:solidFill>
              </a:defRPr>
            </a:lvl1pPr>
          </a:lstStyle>
          <a:p>
            <a:pPr lvl="0"/>
            <a:r>
              <a:rPr lang="da-DK" dirty="0"/>
              <a:t>&lt;Underrubrik&gt;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9A37FD1B-B858-8A1A-F0D4-BBDC07F30A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600" y="1933200"/>
            <a:ext cx="1036410" cy="142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510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C74B3F-37BA-A746-2EC4-7854EBB5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5D2C98F-663D-7796-865E-CEEFB0478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8F5A219-D11E-2364-FEE3-7A61AAF03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86D558B-4C78-3912-F7EF-2F1A8A980E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CAEF4BE-E813-03C5-7CB0-638A6EC5C9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05B13F1-5137-1FE2-2E7C-3F5F10CDB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9A21-CCBA-44FC-99E2-78D1C6C3FBF3}" type="datetimeFigureOut">
              <a:rPr lang="sv-SE" smtClean="0"/>
              <a:t>2022-12-16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BA7ACF1-55E0-6845-0505-F29EFC847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36212D2-326E-09DB-5209-ED8F484A9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078E-61C3-4E24-84B6-899162BC1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209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95D65D-4C99-0A79-230A-079DC09A3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0EE3B4A-46BA-CE6B-9255-FB6E8AF49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9A21-CCBA-44FC-99E2-78D1C6C3FBF3}" type="datetimeFigureOut">
              <a:rPr lang="sv-SE" smtClean="0"/>
              <a:t>2022-12-16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D6117F7-6BBF-4BC9-6E26-EDFB43E46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2FEFE16-0C54-94FD-CB44-0C12D59B2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078E-61C3-4E24-84B6-899162BC1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4864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387031A-E23B-5DFF-D604-45B35E6CA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9A21-CCBA-44FC-99E2-78D1C6C3FBF3}" type="datetimeFigureOut">
              <a:rPr lang="sv-SE" smtClean="0"/>
              <a:t>2022-12-16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DD47430-AB82-D1D3-C6BF-14B9E4F2D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CB29BBA-D60C-619F-F92B-9267F2593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078E-61C3-4E24-84B6-899162BC1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1978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47A207-0E04-2D25-1DC3-4FEDD49D6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500A6E7-9DA1-02AB-80B8-4BB59DA1E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AB183FD-07B0-7C68-8A63-8FCEA177C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0E7D9AD-3418-27AC-A051-83ACC26F0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9A21-CCBA-44FC-99E2-78D1C6C3FBF3}" type="datetimeFigureOut">
              <a:rPr lang="sv-SE" smtClean="0"/>
              <a:t>2022-12-16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BC5223F-9F54-5134-DF5B-DA4292B87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FBC4F28-3D77-6619-2B45-4B4649BEE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078E-61C3-4E24-84B6-899162BC1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1834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C6B478-38D0-4C64-F8EF-09DFAE3A6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5A5072C-FD4C-F42B-6D4E-58F7AFEE79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B7A7F81-3F95-BE4E-3B4A-96BAEA0B04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12B7DBA-D08D-58D8-3825-B89B00F3C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9A21-CCBA-44FC-99E2-78D1C6C3FBF3}" type="datetimeFigureOut">
              <a:rPr lang="sv-SE" smtClean="0"/>
              <a:t>2022-12-16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7E7345E-0F6F-25DA-8325-095A3C66C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6FD7D24-B0B0-A23C-CDC7-2BC2CF3FA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078E-61C3-4E24-84B6-899162BC1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1747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8A0444-10EF-0C98-E97A-B2379A04A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981AE7B-3B33-06ED-5A65-59F53BEDB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BC879B6-3E0E-7F79-FD62-A237228F4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9A21-CCBA-44FC-99E2-78D1C6C3FBF3}" type="datetimeFigureOut">
              <a:rPr lang="sv-SE" smtClean="0"/>
              <a:t>2022-12-16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67FDA6A-3AF7-5C6A-0854-09BCD865D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95DFE29-18C8-AA65-3657-7AA3B4ACF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078E-61C3-4E24-84B6-899162BC1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6087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94ACAFB-DA45-4D72-0FBD-5BCC6A1512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B72CE40-9E88-8604-7484-BED01B108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DD9984-437F-B9D3-7E4A-E4C2DD05B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9A21-CCBA-44FC-99E2-78D1C6C3FBF3}" type="datetimeFigureOut">
              <a:rPr lang="sv-SE" smtClean="0"/>
              <a:t>2022-12-16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CFED339-5FC8-AFE3-147B-21CD42BB7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A692ACB-7525-898E-D3E4-966586933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078E-61C3-4E24-84B6-899162BC1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555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tan punktuppställ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"/>
          <p:cNvSpPr>
            <a:spLocks noGrp="1"/>
          </p:cNvSpPr>
          <p:nvPr>
            <p:ph type="title" hasCustomPrompt="1"/>
          </p:nvPr>
        </p:nvSpPr>
        <p:spPr>
          <a:xfrm>
            <a:off x="486000" y="187200"/>
            <a:ext cx="8352000" cy="615600"/>
          </a:xfrm>
          <a:prstGeom prst="rect">
            <a:avLst/>
          </a:prstGeom>
        </p:spPr>
        <p:txBody>
          <a:bodyPr lIns="0" tIns="0" rIns="0" bIns="0"/>
          <a:lstStyle>
            <a:lvl1pPr>
              <a:defRPr sz="3400">
                <a:solidFill>
                  <a:srgbClr val="254061"/>
                </a:solidFill>
              </a:defRPr>
            </a:lvl1pPr>
          </a:lstStyle>
          <a:p>
            <a:r>
              <a:rPr lang="en-US" dirty="0"/>
              <a:t>&lt;</a:t>
            </a:r>
            <a:r>
              <a:rPr lang="en-US" dirty="0" err="1"/>
              <a:t>Titel</a:t>
            </a:r>
            <a:r>
              <a:rPr lang="en-US" dirty="0"/>
              <a:t>&gt;</a:t>
            </a:r>
            <a:endParaRPr lang="da-DK" dirty="0"/>
          </a:p>
        </p:txBody>
      </p:sp>
      <p:sp>
        <p:nvSpPr>
          <p:cNvPr id="10" name="Bröd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86000" y="1044000"/>
            <a:ext cx="8352000" cy="37989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>
                <a:solidFill>
                  <a:srgbClr val="254061"/>
                </a:solidFill>
              </a:defRPr>
            </a:lvl1pPr>
          </a:lstStyle>
          <a:p>
            <a:pPr lvl="0"/>
            <a:r>
              <a:rPr lang="da-DK" dirty="0"/>
              <a:t>&lt;</a:t>
            </a:r>
            <a:r>
              <a:rPr lang="da-DK" dirty="0" err="1"/>
              <a:t>Brödtext</a:t>
            </a:r>
            <a:r>
              <a:rPr lang="da-DK" dirty="0"/>
              <a:t>&gt;</a:t>
            </a:r>
          </a:p>
        </p:txBody>
      </p:sp>
      <p:sp>
        <p:nvSpPr>
          <p:cNvPr id="5" name="Department"/>
          <p:cNvSpPr txBox="1"/>
          <p:nvPr userDrawn="1"/>
        </p:nvSpPr>
        <p:spPr>
          <a:xfrm>
            <a:off x="4795200" y="4494979"/>
            <a:ext cx="3600000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000" kern="1200">
                <a:solidFill>
                  <a:srgbClr val="254061"/>
                </a:solidFill>
                <a:latin typeface="+mn-lt"/>
                <a:ea typeface="+mn-ea"/>
                <a:cs typeface="+mn-cs"/>
              </a:rPr>
              <a:t>Barn o utbildningsförvaltning / 2022-11-03</a:t>
            </a:r>
            <a:endParaRPr lang="da-DK" sz="1000" kern="1200" dirty="0">
              <a:solidFill>
                <a:srgbClr val="25406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676BF5F-08BE-AC63-F383-46ADC53C62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800" y="4528800"/>
            <a:ext cx="317019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6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"/>
          <p:cNvSpPr>
            <a:spLocks noGrp="1"/>
          </p:cNvSpPr>
          <p:nvPr>
            <p:ph type="title" hasCustomPrompt="1"/>
          </p:nvPr>
        </p:nvSpPr>
        <p:spPr>
          <a:xfrm>
            <a:off x="457200" y="122400"/>
            <a:ext cx="8229600" cy="615600"/>
          </a:xfrm>
          <a:prstGeom prst="rect">
            <a:avLst/>
          </a:prstGeom>
        </p:spPr>
        <p:txBody>
          <a:bodyPr lIns="0" tIns="0" rIns="0" bIns="0"/>
          <a:lstStyle>
            <a:lvl1pPr>
              <a:defRPr sz="3400">
                <a:solidFill>
                  <a:srgbClr val="254061"/>
                </a:solidFill>
              </a:defRPr>
            </a:lvl1pPr>
          </a:lstStyle>
          <a:p>
            <a:r>
              <a:rPr lang="en-US" dirty="0"/>
              <a:t>&lt;</a:t>
            </a:r>
            <a:r>
              <a:rPr lang="en-US" dirty="0" err="1"/>
              <a:t>Titel</a:t>
            </a:r>
            <a:r>
              <a:rPr lang="en-US" dirty="0"/>
              <a:t>&gt;</a:t>
            </a:r>
            <a:endParaRPr lang="da-DK" dirty="0"/>
          </a:p>
        </p:txBody>
      </p:sp>
      <p:sp>
        <p:nvSpPr>
          <p:cNvPr id="6" name="Department"/>
          <p:cNvSpPr txBox="1"/>
          <p:nvPr userDrawn="1"/>
        </p:nvSpPr>
        <p:spPr>
          <a:xfrm>
            <a:off x="4795200" y="4494979"/>
            <a:ext cx="3600000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000" kern="1200">
                <a:solidFill>
                  <a:srgbClr val="254061"/>
                </a:solidFill>
                <a:latin typeface="+mn-lt"/>
                <a:ea typeface="+mn-ea"/>
                <a:cs typeface="+mn-cs"/>
              </a:rPr>
              <a:t>Barn o utbildningsförvaltning / 2022-11-03</a:t>
            </a:r>
            <a:endParaRPr lang="da-DK" sz="1000" kern="1200" dirty="0">
              <a:solidFill>
                <a:srgbClr val="25406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Brödtext1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198800"/>
            <a:ext cx="4039200" cy="3394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254061"/>
                </a:solidFill>
              </a:defRPr>
            </a:lvl1pPr>
            <a:lvl2pPr marL="514290" indent="-171431">
              <a:buFont typeface="Calibri" panose="020F0502020204030204" pitchFamily="34" charset="0"/>
              <a:buChar char="‐"/>
              <a:defRPr sz="2400">
                <a:solidFill>
                  <a:srgbClr val="254061"/>
                </a:solidFill>
              </a:defRPr>
            </a:lvl2pPr>
            <a:lvl3pPr>
              <a:defRPr sz="2000">
                <a:solidFill>
                  <a:srgbClr val="254061"/>
                </a:solidFill>
              </a:defRPr>
            </a:lvl3pPr>
            <a:lvl4pPr marL="1200010" indent="-171431">
              <a:buFont typeface="Calibri" panose="020F0502020204030204" pitchFamily="34" charset="0"/>
              <a:buChar char="‐"/>
              <a:defRPr sz="1800">
                <a:solidFill>
                  <a:srgbClr val="254061"/>
                </a:solidFill>
              </a:defRPr>
            </a:lvl4pPr>
            <a:lvl5pPr marL="1542869" indent="-171431">
              <a:buFont typeface="Calibri" panose="020F0502020204030204" pitchFamily="34" charset="0"/>
              <a:buChar char="”"/>
              <a:defRPr sz="1800">
                <a:solidFill>
                  <a:srgbClr val="254061"/>
                </a:solidFill>
              </a:defRPr>
            </a:lvl5pPr>
          </a:lstStyle>
          <a:p>
            <a:pPr lvl="0"/>
            <a:r>
              <a:rPr lang="en-US" dirty="0"/>
              <a:t>&lt;</a:t>
            </a:r>
            <a:r>
              <a:rPr lang="en-US" dirty="0" err="1"/>
              <a:t>Brödtext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Brödtext</a:t>
            </a:r>
            <a:r>
              <a:rPr lang="en-US" dirty="0"/>
              <a:t>&gt;</a:t>
            </a:r>
          </a:p>
          <a:p>
            <a:pPr lvl="2"/>
            <a:r>
              <a:rPr lang="en-US" dirty="0"/>
              <a:t>&lt;</a:t>
            </a:r>
            <a:r>
              <a:rPr lang="en-US" dirty="0" err="1"/>
              <a:t>Brödtext</a:t>
            </a:r>
            <a:r>
              <a:rPr lang="en-US" dirty="0"/>
              <a:t>&gt;</a:t>
            </a:r>
          </a:p>
          <a:p>
            <a:pPr lvl="3"/>
            <a:r>
              <a:rPr lang="en-US" dirty="0"/>
              <a:t>&lt;</a:t>
            </a:r>
            <a:r>
              <a:rPr lang="en-US" dirty="0" err="1"/>
              <a:t>Brödtext</a:t>
            </a:r>
            <a:r>
              <a:rPr lang="en-US" dirty="0"/>
              <a:t>&gt;</a:t>
            </a:r>
          </a:p>
          <a:p>
            <a:pPr lvl="4"/>
            <a:r>
              <a:rPr lang="en-US" dirty="0"/>
              <a:t>&lt;</a:t>
            </a:r>
            <a:r>
              <a:rPr lang="en-US" dirty="0" err="1"/>
              <a:t>Brödtext</a:t>
            </a:r>
            <a:r>
              <a:rPr lang="en-US" dirty="0"/>
              <a:t>&gt;</a:t>
            </a:r>
            <a:endParaRPr lang="da-DK" dirty="0"/>
          </a:p>
        </p:txBody>
      </p:sp>
      <p:sp>
        <p:nvSpPr>
          <p:cNvPr id="8" name="Brödtext2"/>
          <p:cNvSpPr>
            <a:spLocks noGrp="1"/>
          </p:cNvSpPr>
          <p:nvPr>
            <p:ph type="body" sz="quarter" idx="11" hasCustomPrompt="1"/>
          </p:nvPr>
        </p:nvSpPr>
        <p:spPr>
          <a:xfrm>
            <a:off x="4647600" y="1198800"/>
            <a:ext cx="4039200" cy="33948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254061"/>
                </a:solidFill>
              </a:defRPr>
            </a:lvl1pPr>
            <a:lvl2pPr marL="514290" indent="-171431">
              <a:buFont typeface="Calibri" panose="020F0502020204030204" pitchFamily="34" charset="0"/>
              <a:buChar char="‐"/>
              <a:defRPr sz="2400">
                <a:solidFill>
                  <a:srgbClr val="254061"/>
                </a:solidFill>
              </a:defRPr>
            </a:lvl2pPr>
            <a:lvl3pPr>
              <a:defRPr sz="2000">
                <a:solidFill>
                  <a:srgbClr val="254061"/>
                </a:solidFill>
              </a:defRPr>
            </a:lvl3pPr>
            <a:lvl4pPr marL="1200010" indent="-171431">
              <a:buFont typeface="Calibri" panose="020F0502020204030204" pitchFamily="34" charset="0"/>
              <a:buChar char="‐"/>
              <a:defRPr sz="1800">
                <a:solidFill>
                  <a:srgbClr val="254061"/>
                </a:solidFill>
              </a:defRPr>
            </a:lvl4pPr>
            <a:lvl5pPr marL="1542869" indent="-171431">
              <a:buFont typeface="Calibri" panose="020F0502020204030204" pitchFamily="34" charset="0"/>
              <a:buChar char="”"/>
              <a:defRPr sz="1800">
                <a:solidFill>
                  <a:srgbClr val="254061"/>
                </a:solidFill>
              </a:defRPr>
            </a:lvl5pPr>
          </a:lstStyle>
          <a:p>
            <a:pPr lvl="0"/>
            <a:r>
              <a:rPr lang="en-US" dirty="0"/>
              <a:t>&lt;</a:t>
            </a:r>
            <a:r>
              <a:rPr lang="en-US" dirty="0" err="1"/>
              <a:t>Brödtext</a:t>
            </a:r>
            <a:r>
              <a:rPr lang="en-US" dirty="0"/>
              <a:t>&gt;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Brödtext</a:t>
            </a:r>
            <a:r>
              <a:rPr lang="en-US" dirty="0"/>
              <a:t>&gt;</a:t>
            </a:r>
          </a:p>
          <a:p>
            <a:pPr lvl="2"/>
            <a:r>
              <a:rPr lang="en-US" dirty="0"/>
              <a:t>&lt;</a:t>
            </a:r>
            <a:r>
              <a:rPr lang="en-US" dirty="0" err="1"/>
              <a:t>Brödtext</a:t>
            </a:r>
            <a:r>
              <a:rPr lang="en-US" dirty="0"/>
              <a:t>&gt;</a:t>
            </a:r>
          </a:p>
          <a:p>
            <a:pPr lvl="3"/>
            <a:r>
              <a:rPr lang="en-US" dirty="0"/>
              <a:t>&lt;</a:t>
            </a:r>
            <a:r>
              <a:rPr lang="en-US" dirty="0" err="1"/>
              <a:t>Brödtext</a:t>
            </a:r>
            <a:r>
              <a:rPr lang="en-US" dirty="0"/>
              <a:t>&gt;</a:t>
            </a:r>
          </a:p>
          <a:p>
            <a:pPr lvl="4"/>
            <a:r>
              <a:rPr lang="en-US" dirty="0"/>
              <a:t>&lt;</a:t>
            </a:r>
            <a:r>
              <a:rPr lang="en-US" dirty="0" err="1"/>
              <a:t>Brödtext</a:t>
            </a:r>
            <a:r>
              <a:rPr lang="en-US" dirty="0"/>
              <a:t>&gt;</a:t>
            </a:r>
            <a:endParaRPr lang="da-DK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2EAC3D80-4E76-7463-2C30-57E19B6A2F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800" y="4528800"/>
            <a:ext cx="317019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345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85505" y="138975"/>
            <a:ext cx="8348050" cy="461665"/>
          </a:xfrm>
        </p:spPr>
        <p:txBody>
          <a:bodyPr wrap="square" anchor="ctr" anchorCtr="0">
            <a:spAutoFit/>
          </a:bodyPr>
          <a:lstStyle>
            <a:lvl1pPr algn="l">
              <a:defRPr sz="255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36000"/>
                    </a:srgbClr>
                  </a:outerShdw>
                </a:effectLst>
              </a:defRPr>
            </a:lvl1pPr>
          </a:lstStyle>
          <a:p>
            <a:r>
              <a:rPr lang="sv-SE" dirty="0"/>
              <a:t>Klicka här för att ändra rubriken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98508" y="782174"/>
            <a:ext cx="8351225" cy="3798590"/>
          </a:xfrm>
        </p:spPr>
        <p:txBody>
          <a:bodyPr/>
          <a:lstStyle>
            <a:lvl1pPr marL="0" indent="0">
              <a:buNone/>
              <a:defRPr sz="1800" baseline="0">
                <a:solidFill>
                  <a:schemeClr val="accent1">
                    <a:lumMod val="50000"/>
                  </a:schemeClr>
                </a:solidFill>
                <a:effectLst/>
              </a:defRPr>
            </a:lvl1pPr>
            <a:lvl2pPr>
              <a:defRPr sz="1650">
                <a:solidFill>
                  <a:schemeClr val="accent1">
                    <a:lumMod val="50000"/>
                  </a:schemeClr>
                </a:solidFill>
                <a:effectLst/>
              </a:defRPr>
            </a:lvl2pPr>
            <a:lvl3pPr>
              <a:defRPr sz="15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35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sv-SE" dirty="0"/>
              <a:t>Klicka här för att ändra 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8" name="Bildobjekt 7" descr="vasteras sta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650" y="4527487"/>
            <a:ext cx="444997" cy="458999"/>
          </a:xfrm>
          <a:prstGeom prst="rect">
            <a:avLst/>
          </a:prstGeom>
        </p:spPr>
      </p:pic>
      <p:pic>
        <p:nvPicPr>
          <p:cNvPr id="6" name="Bildobjekt 5" descr="grafiskborder20130229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9597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43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61071"/>
            <a:ext cx="8229600" cy="461665"/>
          </a:xfrm>
        </p:spPr>
        <p:txBody>
          <a:bodyPr>
            <a:spAutoFit/>
          </a:bodyPr>
          <a:lstStyle>
            <a:lvl1pPr>
              <a:defRPr sz="2550">
                <a:solidFill>
                  <a:schemeClr val="tx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50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50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DAACD-63CD-D04F-A072-16109A239B2E}" type="datetimeFigureOut">
              <a:rPr lang="sv-SE" smtClean="0"/>
              <a:t>2022-12-16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2954331" y="4767263"/>
            <a:ext cx="2895600" cy="273844"/>
          </a:xfr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6237729" y="4767263"/>
            <a:ext cx="2133600" cy="273844"/>
          </a:xfrm>
        </p:spPr>
        <p:txBody>
          <a:bodyPr/>
          <a:lstStyle/>
          <a:p>
            <a:fld id="{72C70B0A-708C-CD4F-99A1-162B7CFEC715}" type="slidenum">
              <a:rPr lang="sv-SE" smtClean="0"/>
              <a:t>‹#›</a:t>
            </a:fld>
            <a:endParaRPr lang="sv-SE"/>
          </a:p>
        </p:txBody>
      </p:sp>
      <p:pic>
        <p:nvPicPr>
          <p:cNvPr id="12" name="Bildobjekt 11" descr="vasteras stad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650" y="4527487"/>
            <a:ext cx="444997" cy="458999"/>
          </a:xfrm>
          <a:prstGeom prst="rect">
            <a:avLst/>
          </a:prstGeom>
        </p:spPr>
      </p:pic>
      <p:pic>
        <p:nvPicPr>
          <p:cNvPr id="13" name="Bildobjekt 12" descr="grafiskborder20130229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95977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669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3387C4-988C-6A5E-4429-988A0891C8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8259E29-64D6-0A54-C57F-1D0672F945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7454014-B68F-CACE-C4CC-982FB4A0B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9A21-CCBA-44FC-99E2-78D1C6C3FBF3}" type="datetimeFigureOut">
              <a:rPr lang="sv-SE" smtClean="0"/>
              <a:t>2022-12-16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C20BB9F-85E2-D2CB-30EC-DF6EABFA0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05B8F7E-C644-2975-3B11-02BB5727B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078E-61C3-4E24-84B6-899162BC1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4052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C93A9E-AEDB-466D-D951-12BCD3213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366B6FD-E86D-650A-1D2C-ED54A78ED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3DC95B9-86F0-277A-5D40-517C99100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9A21-CCBA-44FC-99E2-78D1C6C3FBF3}" type="datetimeFigureOut">
              <a:rPr lang="sv-SE" smtClean="0"/>
              <a:t>2022-12-16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1BC8C59-3621-60EB-74A2-99AC6D792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7A36015-132A-3797-16F4-EB3A7D985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078E-61C3-4E24-84B6-899162BC1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1234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0BA8C5-8F6D-B8C4-1007-8D54968B0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E057F64-167E-7CBA-C8E8-8A55F2E4D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9EEE997-ADB4-18D1-A05A-112EC327E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9A21-CCBA-44FC-99E2-78D1C6C3FBF3}" type="datetimeFigureOut">
              <a:rPr lang="sv-SE" smtClean="0"/>
              <a:t>2022-12-16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BA55BC8-6872-3CCB-9517-9C393F9DC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CEB79D7-B4DA-172E-71A2-9BFCCD1CF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078E-61C3-4E24-84B6-899162BC1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2724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9A9EDE-1417-D71C-36A6-F2CD65F12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2F24ADE-1466-AAA7-242F-9CAFE9302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F39B6D6-3751-B381-AA93-C75A6EDA8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D378843-7F61-7F94-B858-FD7A943F0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9A21-CCBA-44FC-99E2-78D1C6C3FBF3}" type="datetimeFigureOut">
              <a:rPr lang="sv-SE" smtClean="0"/>
              <a:t>2022-12-16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86BE570-6132-9273-E14F-9592B237D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54EE8C7-29D8-7923-F19D-9016429E8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078E-61C3-4E24-84B6-899162BC1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4667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4" descr="grafiskborder20130229.jpg"/>
          <p:cNvPicPr preferRelativeResize="0"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0"/>
            <a:ext cx="165895" cy="3882348"/>
          </a:xfrm>
          <a:prstGeom prst="rect">
            <a:avLst/>
          </a:prstGeom>
        </p:spPr>
      </p:pic>
      <p:pic>
        <p:nvPicPr>
          <p:cNvPr id="8" name="Bildobjekt 4" descr="grafiskborder20130229.jpg"/>
          <p:cNvPicPr preferRelativeResize="0">
            <a:picLocks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914"/>
          <a:stretch/>
        </p:blipFill>
        <p:spPr>
          <a:xfrm>
            <a:off x="3" y="2577817"/>
            <a:ext cx="165895" cy="2565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06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txStyles>
    <p:titleStyle>
      <a:lvl1pPr algn="l" defTabSz="68572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1" indent="-171431" algn="l" defTabSz="68572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90" indent="-171431" algn="l" defTabSz="68572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857150" indent="-171431" algn="l" defTabSz="68572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3pPr>
      <a:lvl4pPr marL="1200010" indent="-171431" algn="l" defTabSz="68572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542869" indent="-171431" algn="l" defTabSz="68572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885730" indent="-171431" algn="l" defTabSz="68572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228590" indent="-171431" algn="l" defTabSz="68572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571450" indent="-171431" algn="l" defTabSz="68572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914310" indent="-171431" algn="l" defTabSz="68572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860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5720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8579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71440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4300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7160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400020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42881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24FCC8A-37C3-9786-10E0-03C006FB3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BDF7F08-9E13-3387-6D9F-11798B933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5971552-5F1F-2375-5A9C-969CEC4954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E9A21-CCBA-44FC-99E2-78D1C6C3FBF3}" type="datetimeFigureOut">
              <a:rPr lang="sv-SE" smtClean="0"/>
              <a:t>2022-12-16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A802528-6DD7-2154-293F-965D1E4D98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E3120EF-0767-7DC7-ABA6-5D72CEEDD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7078E-61C3-4E24-84B6-899162BC18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172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0C95E16F-1404-FBF9-B051-0BBC4C6730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7039" y="1923749"/>
            <a:ext cx="6740561" cy="2010476"/>
          </a:xfrm>
        </p:spPr>
        <p:txBody>
          <a:bodyPr/>
          <a:lstStyle/>
          <a:p>
            <a:r>
              <a:rPr lang="sv-SE" dirty="0"/>
              <a:t>Presentation lokalanskaffningsprocessen </a:t>
            </a:r>
            <a:br>
              <a:rPr lang="sv-SE" dirty="0"/>
            </a:br>
            <a:r>
              <a:rPr lang="sv-SE" dirty="0"/>
              <a:t>Barn och utbildningsförvaltningen 2022</a:t>
            </a:r>
          </a:p>
        </p:txBody>
      </p:sp>
    </p:spTree>
    <p:extLst>
      <p:ext uri="{BB962C8B-B14F-4D97-AF65-F5344CB8AC3E}">
        <p14:creationId xmlns:p14="http://schemas.microsoft.com/office/powerpoint/2010/main" val="3557147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65DB614-0790-6859-E0C0-767AA30367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8930625"/>
              </p:ext>
            </p:extLst>
          </p:nvPr>
        </p:nvGraphicFramePr>
        <p:xfrm>
          <a:off x="304800" y="81344"/>
          <a:ext cx="8696464" cy="3910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ruta 1">
            <a:extLst>
              <a:ext uri="{FF2B5EF4-FFF2-40B4-BE49-F238E27FC236}">
                <a16:creationId xmlns:a16="http://schemas.microsoft.com/office/drawing/2014/main" id="{C88552B4-D20B-AFF2-4573-50706A4440EF}"/>
              </a:ext>
            </a:extLst>
          </p:cNvPr>
          <p:cNvSpPr txBox="1"/>
          <p:nvPr/>
        </p:nvSpPr>
        <p:spPr>
          <a:xfrm>
            <a:off x="307774" y="4125951"/>
            <a:ext cx="286363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Ansvarsfördelning förklaring: </a:t>
            </a:r>
          </a:p>
          <a:p>
            <a:r>
              <a:rPr lang="sv-SE" dirty="0">
                <a:highlight>
                  <a:srgbClr val="548235"/>
                </a:highlight>
              </a:rPr>
              <a:t>BUF </a:t>
            </a:r>
            <a:r>
              <a:rPr lang="sv-SE" dirty="0"/>
              <a:t>    </a:t>
            </a:r>
            <a:r>
              <a:rPr lang="sv-SE" dirty="0">
                <a:highlight>
                  <a:srgbClr val="5B9BD5"/>
                </a:highlight>
              </a:rPr>
              <a:t>TFF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6348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C8FC748-A241-49D1-2E03-5ABC612861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6000" y="1298002"/>
            <a:ext cx="8352000" cy="3544898"/>
          </a:xfrm>
        </p:spPr>
        <p:txBody>
          <a:bodyPr/>
          <a:lstStyle/>
          <a:p>
            <a:r>
              <a:rPr lang="sv-SE" dirty="0"/>
              <a:t>Projektlista: </a:t>
            </a:r>
          </a:p>
          <a:p>
            <a:r>
              <a:rPr lang="sv-SE" dirty="0"/>
              <a:t>Denna lista innehåller idéer och objekt som planeringsgruppen tillsammans med TFF arbetar med i olika skeden.</a:t>
            </a:r>
          </a:p>
          <a:p>
            <a:endParaRPr lang="sv-SE" dirty="0"/>
          </a:p>
          <a:p>
            <a:r>
              <a:rPr lang="sv-SE" dirty="0"/>
              <a:t>Investeringsplan:</a:t>
            </a:r>
          </a:p>
          <a:p>
            <a:r>
              <a:rPr lang="sv-SE" dirty="0"/>
              <a:t>En del av objekten i projektlistan blir en aktuell rad i investeringsplanen som godkänns årligen av kommunfullmäktige.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C8E89EB-E629-BF0B-4EF4-5AD48620A7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0" y="128026"/>
            <a:ext cx="1761897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22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C8FC748-A241-49D1-2E03-5ABC612861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6000" y="1298002"/>
            <a:ext cx="8352000" cy="3544898"/>
          </a:xfrm>
        </p:spPr>
        <p:txBody>
          <a:bodyPr/>
          <a:lstStyle/>
          <a:p>
            <a:r>
              <a:rPr lang="sv-SE" dirty="0"/>
              <a:t>Behovsanalys: </a:t>
            </a:r>
          </a:p>
          <a:p>
            <a:r>
              <a:rPr lang="sv-SE" dirty="0"/>
              <a:t>BUF ansvarar för att lämna en behovsanalys per objekt till TFF. Den är första steget i beställningen av uppdraget.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C8E89EB-E629-BF0B-4EF4-5AD48620A7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1241" y="128026"/>
            <a:ext cx="1731414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552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C8FC748-A241-49D1-2E03-5ABC612861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6000" y="1298002"/>
            <a:ext cx="8352000" cy="3544898"/>
          </a:xfrm>
        </p:spPr>
        <p:txBody>
          <a:bodyPr/>
          <a:lstStyle/>
          <a:p>
            <a:r>
              <a:rPr lang="sv-SE" dirty="0"/>
              <a:t>Överenskommelse lokalprogram: </a:t>
            </a:r>
          </a:p>
          <a:p>
            <a:r>
              <a:rPr lang="sv-SE" dirty="0"/>
              <a:t>Är en överenskommelse mellan BUF och TFF att starta utredningen inför kommande projektering.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C8E89EB-E629-BF0B-4EF4-5AD48620A7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1241" y="128026"/>
            <a:ext cx="1731414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834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C8FC748-A241-49D1-2E03-5ABC612861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6000" y="1298002"/>
            <a:ext cx="8352000" cy="3544898"/>
          </a:xfrm>
        </p:spPr>
        <p:txBody>
          <a:bodyPr/>
          <a:lstStyle/>
          <a:p>
            <a:r>
              <a:rPr lang="sv-SE" dirty="0"/>
              <a:t>Lokalprogram: </a:t>
            </a:r>
          </a:p>
          <a:p>
            <a:r>
              <a:rPr lang="sv-SE" dirty="0"/>
              <a:t>Lokalprogrammet är en förstudie för objektet, innehållande volymanalyser utifrån ex. barn -och elevantal, friyta, BTA (byggnadsteknisk area)  mm.</a:t>
            </a:r>
          </a:p>
          <a:p>
            <a:r>
              <a:rPr lang="sv-SE" dirty="0"/>
              <a:t>Ett lokalprogram arbetas fram i samverkan mellan TFF och BUF.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C8E89EB-E629-BF0B-4EF4-5AD48620A7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1241" y="128026"/>
            <a:ext cx="1731414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109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C8FC748-A241-49D1-2E03-5ABC612861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6000" y="1298002"/>
            <a:ext cx="8352000" cy="3544898"/>
          </a:xfrm>
        </p:spPr>
        <p:txBody>
          <a:bodyPr/>
          <a:lstStyle/>
          <a:p>
            <a:r>
              <a:rPr lang="sv-SE" dirty="0"/>
              <a:t>Investeringsbegäran: </a:t>
            </a:r>
          </a:p>
          <a:p>
            <a:r>
              <a:rPr lang="sv-SE" dirty="0"/>
              <a:t>En investeringsbegäran är första handlingen till pedagogisk nämnd, där nämnden tar beslut om investeringsnivån.</a:t>
            </a:r>
          </a:p>
        </p:txBody>
      </p:sp>
      <p:grpSp>
        <p:nvGrpSpPr>
          <p:cNvPr id="2" name="Grupp 1">
            <a:extLst>
              <a:ext uri="{FF2B5EF4-FFF2-40B4-BE49-F238E27FC236}">
                <a16:creationId xmlns:a16="http://schemas.microsoft.com/office/drawing/2014/main" id="{AA3F8835-9BA5-F9BE-58A6-14C3849D4633}"/>
              </a:ext>
            </a:extLst>
          </p:cNvPr>
          <p:cNvGrpSpPr/>
          <p:nvPr/>
        </p:nvGrpSpPr>
        <p:grpSpPr>
          <a:xfrm>
            <a:off x="486000" y="151265"/>
            <a:ext cx="1730375" cy="1038225"/>
            <a:chOff x="276286" y="1436283"/>
            <a:chExt cx="1730375" cy="1038225"/>
          </a:xfrm>
        </p:grpSpPr>
        <p:sp>
          <p:nvSpPr>
            <p:cNvPr id="4" name="Rektangel 3">
              <a:extLst>
                <a:ext uri="{FF2B5EF4-FFF2-40B4-BE49-F238E27FC236}">
                  <a16:creationId xmlns:a16="http://schemas.microsoft.com/office/drawing/2014/main" id="{D42283EF-2A42-F2DE-8A0F-FD3D95AC2E10}"/>
                </a:ext>
              </a:extLst>
            </p:cNvPr>
            <p:cNvSpPr/>
            <p:nvPr/>
          </p:nvSpPr>
          <p:spPr>
            <a:xfrm>
              <a:off x="276286" y="1436283"/>
              <a:ext cx="1730375" cy="1038225"/>
            </a:xfrm>
            <a:prstGeom prst="rect">
              <a:avLst/>
            </a:prstGeom>
            <a:solidFill>
              <a:srgbClr val="54823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C14DF380-C2CB-4F02-57A8-4E5D92AF5640}"/>
                </a:ext>
              </a:extLst>
            </p:cNvPr>
            <p:cNvSpPr txBox="1"/>
            <p:nvPr/>
          </p:nvSpPr>
          <p:spPr>
            <a:xfrm>
              <a:off x="276286" y="1436283"/>
              <a:ext cx="1730375" cy="10382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008" tIns="64008" rIns="64008" bIns="64008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900" kern="1200" dirty="0"/>
                <a:t>Investeringsbegäran </a:t>
              </a:r>
              <a:br>
                <a:rPr lang="sv-SE" sz="900" kern="1200" dirty="0"/>
              </a:br>
              <a:r>
                <a:rPr lang="sv-SE" sz="900" b="1" i="1" kern="1200" dirty="0">
                  <a:solidFill>
                    <a:schemeClr val="tx1"/>
                  </a:solidFill>
                </a:rPr>
                <a:t>(Nämndbeslut)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74700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C8FC748-A241-49D1-2E03-5ABC612861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6000" y="1298002"/>
            <a:ext cx="8352000" cy="3544898"/>
          </a:xfrm>
        </p:spPr>
        <p:txBody>
          <a:bodyPr/>
          <a:lstStyle/>
          <a:p>
            <a:r>
              <a:rPr lang="sv-SE" dirty="0"/>
              <a:t>Överenskommelse projektering: </a:t>
            </a:r>
          </a:p>
          <a:p>
            <a:r>
              <a:rPr lang="sv-SE" dirty="0"/>
              <a:t>En överenskommelse för projektering tas fram av TFF och ska godkännas av BUF innan projekteringen startar.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C8E89EB-E629-BF0B-4EF4-5AD48620A7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1241" y="128026"/>
            <a:ext cx="1731414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66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C8FC748-A241-49D1-2E03-5ABC612861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6000" y="1298002"/>
            <a:ext cx="8352000" cy="3544898"/>
          </a:xfrm>
        </p:spPr>
        <p:txBody>
          <a:bodyPr/>
          <a:lstStyle/>
          <a:p>
            <a:r>
              <a:rPr lang="sv-SE" dirty="0"/>
              <a:t>Projektering Förfrågningsunderlag: </a:t>
            </a:r>
          </a:p>
          <a:p>
            <a:r>
              <a:rPr lang="sv-SE" dirty="0"/>
              <a:t>TFF verkställer projektering och tar fram ett förfrågningsunderlag, som är underlaget för upphandling. Det utgår från lokalprogrammet.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C8E89EB-E629-BF0B-4EF4-5AD48620A7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1241" y="128026"/>
            <a:ext cx="1731414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555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C8FC748-A241-49D1-2E03-5ABC612861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6000" y="1298002"/>
            <a:ext cx="8352000" cy="3544898"/>
          </a:xfrm>
        </p:spPr>
        <p:txBody>
          <a:bodyPr/>
          <a:lstStyle/>
          <a:p>
            <a:r>
              <a:rPr lang="sv-SE" dirty="0"/>
              <a:t>Preliminär hyresoffert: </a:t>
            </a:r>
          </a:p>
          <a:p>
            <a:r>
              <a:rPr lang="sv-SE" dirty="0"/>
              <a:t>En preliminär hyresoffert tas fram av TFF, vilket leder till ett hyresavtal. </a:t>
            </a:r>
          </a:p>
          <a:p>
            <a:endParaRPr lang="sv-SE" dirty="0"/>
          </a:p>
          <a:p>
            <a:r>
              <a:rPr lang="sv-SE" dirty="0"/>
              <a:t>Underlag till beslut: </a:t>
            </a:r>
          </a:p>
          <a:p>
            <a:r>
              <a:rPr lang="sv-SE" dirty="0"/>
              <a:t>Ett tjänsteärende som innehåller en hyresoffert som skrivs fram av BUF och beslutas av pedagogisk nämnd. </a:t>
            </a:r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E231B006-E2E1-68B7-9EC4-B7C4BFA03538}"/>
              </a:ext>
            </a:extLst>
          </p:cNvPr>
          <p:cNvGrpSpPr/>
          <p:nvPr/>
        </p:nvGrpSpPr>
        <p:grpSpPr>
          <a:xfrm>
            <a:off x="486000" y="177733"/>
            <a:ext cx="1730375" cy="1038225"/>
            <a:chOff x="6661372" y="1436283"/>
            <a:chExt cx="1730375" cy="1038225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9CD9A4B7-3104-1352-6A7C-2EE28886EDCD}"/>
                </a:ext>
              </a:extLst>
            </p:cNvPr>
            <p:cNvSpPr/>
            <p:nvPr/>
          </p:nvSpPr>
          <p:spPr>
            <a:xfrm>
              <a:off x="6661372" y="1436283"/>
              <a:ext cx="1730375" cy="103822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EE48D1DE-8190-4284-EB7B-8A828ACC2EBA}"/>
                </a:ext>
              </a:extLst>
            </p:cNvPr>
            <p:cNvSpPr txBox="1"/>
            <p:nvPr/>
          </p:nvSpPr>
          <p:spPr>
            <a:xfrm>
              <a:off x="6661372" y="1436283"/>
              <a:ext cx="1730375" cy="10382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008" tIns="64008" rIns="64008" bIns="64008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900" kern="1200" dirty="0"/>
                <a:t>Underlag till beslut inkl. preliminär hyresoffert </a:t>
              </a:r>
              <a:br>
                <a:rPr lang="sv-SE" sz="900" kern="1200" dirty="0"/>
              </a:br>
              <a:r>
                <a:rPr lang="sv-SE" sz="900" b="1" i="1" kern="1200" dirty="0">
                  <a:solidFill>
                    <a:schemeClr val="tx1"/>
                  </a:solidFill>
                </a:rPr>
                <a:t>(Nämndbeslut)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1071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C8FC748-A241-49D1-2E03-5ABC612861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6000" y="1298002"/>
            <a:ext cx="8352000" cy="3544898"/>
          </a:xfrm>
        </p:spPr>
        <p:txBody>
          <a:bodyPr/>
          <a:lstStyle/>
          <a:p>
            <a:r>
              <a:rPr lang="sv-SE" dirty="0"/>
              <a:t>Upphandling: </a:t>
            </a:r>
          </a:p>
          <a:p>
            <a:r>
              <a:rPr lang="sv-SE" dirty="0"/>
              <a:t>TFF gör upphandling. </a:t>
            </a:r>
          </a:p>
          <a:p>
            <a:endParaRPr lang="sv-SE" dirty="0"/>
          </a:p>
          <a:p>
            <a:r>
              <a:rPr lang="sv-SE" dirty="0"/>
              <a:t>Tilldelningsbeslut: </a:t>
            </a:r>
          </a:p>
          <a:p>
            <a:r>
              <a:rPr lang="sv-SE" dirty="0"/>
              <a:t> -&gt;Byggstart.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C8E89EB-E629-BF0B-4EF4-5AD48620A7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1241" y="128026"/>
            <a:ext cx="1731414" cy="104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920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D24D4B-E387-0FAC-34E2-B12D40245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Verksamhetslokaler då och nu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EAA8015-AE88-F5C4-65C9-A6E6D44B4E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Historiskt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2627403-BB61-E7DD-FD27-50628FEFBCC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Friskolornas intåg/ökande andel</a:t>
            </a:r>
          </a:p>
          <a:p>
            <a:r>
              <a:rPr lang="sv-SE" dirty="0"/>
              <a:t>Vikande barn-/elevunderlag</a:t>
            </a:r>
          </a:p>
          <a:p>
            <a:r>
              <a:rPr lang="sv-SE" dirty="0"/>
              <a:t>Överskott av lokaler</a:t>
            </a:r>
          </a:p>
          <a:p>
            <a:r>
              <a:rPr lang="sv-SE" dirty="0"/>
              <a:t>Flytta ihop</a:t>
            </a:r>
          </a:p>
          <a:p>
            <a:r>
              <a:rPr lang="sv-SE" dirty="0"/>
              <a:t>Avveckling inte utveckling</a:t>
            </a:r>
          </a:p>
          <a:p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4565FCE-6EFD-B512-3E0F-9A8AB72495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Närtid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CEE53A8-446C-187B-FB49-0A85EBF14CC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/>
              <a:t>Friskolornas andel relativt konstant</a:t>
            </a:r>
          </a:p>
          <a:p>
            <a:r>
              <a:rPr lang="sv-SE" dirty="0"/>
              <a:t>Kraftig barn-/elevutveckling</a:t>
            </a:r>
          </a:p>
          <a:p>
            <a:r>
              <a:rPr lang="sv-SE" dirty="0"/>
              <a:t>Brist på lokaler</a:t>
            </a:r>
          </a:p>
          <a:p>
            <a:r>
              <a:rPr lang="sv-SE" dirty="0"/>
              <a:t>Behov av utökning och utveckling</a:t>
            </a:r>
          </a:p>
          <a:p>
            <a:r>
              <a:rPr lang="sv-SE" dirty="0"/>
              <a:t>Behov av underhåll/modernisering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64534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C8FC748-A241-49D1-2E03-5ABC612861F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6000" y="1298002"/>
            <a:ext cx="8352000" cy="3544898"/>
          </a:xfrm>
        </p:spPr>
        <p:txBody>
          <a:bodyPr/>
          <a:lstStyle/>
          <a:p>
            <a:r>
              <a:rPr lang="sv-SE" dirty="0"/>
              <a:t>Hyresavtal: </a:t>
            </a:r>
          </a:p>
          <a:p>
            <a:r>
              <a:rPr lang="sv-SE" dirty="0"/>
              <a:t>Ett hyresavtal tas fram av TFF, det utgår från den preliminära hyresofferten. </a:t>
            </a:r>
          </a:p>
          <a:p>
            <a:endParaRPr lang="sv-SE" dirty="0"/>
          </a:p>
          <a:p>
            <a:r>
              <a:rPr lang="sv-SE" dirty="0"/>
              <a:t>Underlag till beslut:</a:t>
            </a:r>
          </a:p>
          <a:p>
            <a:r>
              <a:rPr lang="sv-SE" dirty="0"/>
              <a:t>Direktör eller verksamhetschef skriver under hyresavtalet. Om faktiska hyran överstiger 10% kontra den preliminära hyresofferten, så behöver ett nytt beslut tas i nämnd. </a:t>
            </a:r>
          </a:p>
          <a:p>
            <a:endParaRPr lang="sv-SE" dirty="0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FC3EFB50-FE7A-58E3-6E9C-2A88BB4AC642}"/>
              </a:ext>
            </a:extLst>
          </p:cNvPr>
          <p:cNvGrpSpPr/>
          <p:nvPr/>
        </p:nvGrpSpPr>
        <p:grpSpPr>
          <a:xfrm>
            <a:off x="486000" y="139314"/>
            <a:ext cx="1730375" cy="1038225"/>
            <a:chOff x="2404648" y="2872495"/>
            <a:chExt cx="1730375" cy="1038225"/>
          </a:xfrm>
        </p:grpSpPr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C00A5C21-9943-40F8-925E-A43EDE94E948}"/>
                </a:ext>
              </a:extLst>
            </p:cNvPr>
            <p:cNvSpPr/>
            <p:nvPr/>
          </p:nvSpPr>
          <p:spPr>
            <a:xfrm>
              <a:off x="2404648" y="2872495"/>
              <a:ext cx="1730375" cy="1038225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E2CA971B-F76D-E3D9-4DD6-1101C51DB218}"/>
                </a:ext>
              </a:extLst>
            </p:cNvPr>
            <p:cNvSpPr txBox="1"/>
            <p:nvPr/>
          </p:nvSpPr>
          <p:spPr>
            <a:xfrm>
              <a:off x="2404648" y="2872495"/>
              <a:ext cx="1730375" cy="10382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008" tIns="64008" rIns="64008" bIns="64008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sv-SE" sz="900" b="1" i="1" kern="1200" dirty="0">
                  <a:solidFill>
                    <a:schemeClr val="bg1"/>
                  </a:solidFill>
                </a:rPr>
                <a:t>Hyresavtal &amp; underlag till beslut</a:t>
              </a:r>
              <a:br>
                <a:rPr lang="sv-SE" sz="900" b="1" i="1" kern="1200" dirty="0">
                  <a:solidFill>
                    <a:schemeClr val="bg1"/>
                  </a:solidFill>
                </a:rPr>
              </a:br>
              <a:r>
                <a:rPr lang="sv-SE" sz="900" b="1" i="1" kern="1200" dirty="0">
                  <a:solidFill>
                    <a:schemeClr val="tx1"/>
                  </a:solidFill>
                </a:rPr>
                <a:t>(</a:t>
              </a:r>
              <a:r>
                <a:rPr lang="sv-SE" sz="900" b="1" i="1" kern="1200" dirty="0" err="1">
                  <a:solidFill>
                    <a:schemeClr val="tx1"/>
                  </a:solidFill>
                </a:rPr>
                <a:t>ev</a:t>
              </a:r>
              <a:r>
                <a:rPr lang="sv-SE" sz="900" b="1" i="1" kern="1200" dirty="0">
                  <a:solidFill>
                    <a:schemeClr val="tx1"/>
                  </a:solidFill>
                </a:rPr>
                <a:t> nytt nämndbeslut)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32431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4680D0-575E-4DAA-AF81-6D8C38DAC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Ekonomistyrning - Lokaler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47C1A8B-66D8-4C94-B47D-DDBBBAAB0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7175" indent="-257175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sv-SE" sz="2400" dirty="0"/>
              <a:t>Investeringsplanen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sv-SE" sz="2400" dirty="0"/>
              <a:t>Beslut och delegation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sv-SE" sz="2400" dirty="0"/>
              <a:t>Lokalersättning fristående och egna förskolor/skolor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sv-SE" sz="2400" dirty="0"/>
              <a:t>Lokalkostnad egenägt/inhyrt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46209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4680D0-575E-4DAA-AF81-6D8C38DAC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Ekonomistyrning - Lokaler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47C1A8B-66D8-4C94-B47D-DDBBBAAB0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7175" indent="-257175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sv-SE" sz="2400" dirty="0"/>
              <a:t>Investeringsplanen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sv-SE" sz="2400" dirty="0"/>
              <a:t>Beslut och delegation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sv-SE" sz="2400" dirty="0"/>
              <a:t>Lokalersättning fristående och egna förskolor/skolor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sv-SE" sz="2400" dirty="0"/>
              <a:t>Lokalkostnad egenägt/inhyrt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7509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518F7D44-FD9A-7CD2-0394-FB4C58ADC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129" y="138975"/>
            <a:ext cx="6261038" cy="461665"/>
          </a:xfrm>
        </p:spPr>
        <p:txBody>
          <a:bodyPr/>
          <a:lstStyle/>
          <a:p>
            <a:pPr algn="ctr"/>
            <a:r>
              <a:rPr lang="en-US" dirty="0" err="1"/>
              <a:t>Investeringsbudget</a:t>
            </a:r>
            <a:r>
              <a:rPr lang="en-US" dirty="0"/>
              <a:t> KF-</a:t>
            </a:r>
            <a:r>
              <a:rPr lang="en-US" dirty="0" err="1"/>
              <a:t>beslut</a:t>
            </a:r>
            <a:r>
              <a:rPr lang="en-US" dirty="0"/>
              <a:t> </a:t>
            </a:r>
            <a:r>
              <a:rPr lang="en-US" dirty="0" err="1"/>
              <a:t>nov</a:t>
            </a:r>
            <a:r>
              <a:rPr lang="en-US" dirty="0"/>
              <a:t> 2022</a:t>
            </a:r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56B7FC46-FDAC-41F8-A15B-BADF4967F0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6881" y="799112"/>
            <a:ext cx="6263419" cy="37647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931181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D826E16F-5143-B20D-3D25-1E7D03619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129" y="138975"/>
            <a:ext cx="6261038" cy="461665"/>
          </a:xfrm>
        </p:spPr>
        <p:txBody>
          <a:bodyPr/>
          <a:lstStyle/>
          <a:p>
            <a:pPr algn="ctr"/>
            <a:r>
              <a:rPr lang="en-US" dirty="0" err="1"/>
              <a:t>Hyreskostnader</a:t>
            </a:r>
            <a:r>
              <a:rPr lang="en-US" dirty="0"/>
              <a:t> </a:t>
            </a:r>
            <a:r>
              <a:rPr lang="en-US" dirty="0" err="1"/>
              <a:t>utifrån</a:t>
            </a:r>
            <a:r>
              <a:rPr lang="en-US" dirty="0"/>
              <a:t> </a:t>
            </a:r>
            <a:r>
              <a:rPr lang="en-US" dirty="0" err="1"/>
              <a:t>investeringsbudget</a:t>
            </a:r>
            <a:endParaRPr lang="en-US" dirty="0"/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8ED9ED4D-EAF8-4681-A300-745D129563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6881" y="802443"/>
            <a:ext cx="6263419" cy="37580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190960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A2ED18-F88E-4CC3-9306-4C023D224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Beslut och delegation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BDADA62-1A35-4D17-B0EA-DE56CA6BC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  <a:latin typeface="+mj-lt"/>
              </a:rPr>
              <a:t>Delegationsordning FSN 4.6, GSN 4.6, UAN 5.7</a:t>
            </a:r>
          </a:p>
          <a:p>
            <a:r>
              <a:rPr lang="sv-SE" sz="1500" spc="19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Beslut om utökat </a:t>
            </a:r>
            <a:r>
              <a:rPr lang="sv-SE" sz="1500" b="1" spc="19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hyresåtagande</a:t>
            </a:r>
            <a:r>
              <a:rPr lang="sv-SE" sz="1500" spc="19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 till följd av ombyggnad/utbyggnad</a:t>
            </a:r>
          </a:p>
          <a:p>
            <a:endParaRPr lang="sv-SE" sz="1350" spc="19" dirty="0">
              <a:solidFill>
                <a:schemeClr val="tx1"/>
              </a:solidFill>
              <a:latin typeface="+mj-lt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Verksamhetschef upp till 100 000 kr per år 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sv-SE" spc="19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Direktör upp till 250 000 kr per år</a:t>
            </a:r>
            <a:endParaRPr lang="sv-SE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49273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3F943B-3880-46C3-A8E6-2A5BDE24A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129" y="-57232"/>
            <a:ext cx="6261038" cy="854080"/>
          </a:xfrm>
        </p:spPr>
        <p:txBody>
          <a:bodyPr/>
          <a:lstStyle/>
          <a:p>
            <a:r>
              <a:rPr lang="sv-SE" dirty="0"/>
              <a:t>Lokalersättning fristående och egna förskolor/skolor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D937FB1-8502-40F8-9EDA-8ACF1207D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sz="2100" b="1" dirty="0"/>
          </a:p>
          <a:p>
            <a:r>
              <a:rPr lang="sv-SE" sz="2100" b="1" dirty="0"/>
              <a:t>Kommunala förskolor/skolor: </a:t>
            </a:r>
          </a:p>
          <a:p>
            <a:pPr lvl="1">
              <a:buFontTx/>
              <a:buChar char="•"/>
            </a:pPr>
            <a:r>
              <a:rPr lang="sv-SE" dirty="0"/>
              <a:t>Ram till nämnden ökar med beräknad ökning av hyreskostnad</a:t>
            </a:r>
          </a:p>
          <a:p>
            <a:pPr lvl="1">
              <a:buFontTx/>
              <a:buChar char="•"/>
            </a:pPr>
            <a:r>
              <a:rPr lang="sv-SE" dirty="0"/>
              <a:t>100% ersättning för faktisk lokalkostnad till respektive förskola/skola</a:t>
            </a:r>
          </a:p>
          <a:p>
            <a:pPr lvl="1">
              <a:buFontTx/>
              <a:buChar char="•"/>
            </a:pPr>
            <a:r>
              <a:rPr lang="sv-SE" dirty="0"/>
              <a:t>Lokalkostnad enligt SCB definition (Hyra, media, städ, avskrivningar m m)</a:t>
            </a:r>
          </a:p>
          <a:p>
            <a:r>
              <a:rPr lang="sv-SE" sz="2100" b="1" dirty="0"/>
              <a:t>Fristående förskolor/skolor</a:t>
            </a:r>
          </a:p>
          <a:p>
            <a:pPr lvl="1">
              <a:buFontTx/>
              <a:buChar char="•"/>
            </a:pPr>
            <a:r>
              <a:rPr lang="sv-SE" dirty="0"/>
              <a:t>Schablonersättning baserad på lokalkostnad i 				kommunal verksamhet</a:t>
            </a:r>
            <a:endParaRPr lang="sv-SE" sz="6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47324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3F943B-3880-46C3-A8E6-2A5BDE24A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129" y="-57232"/>
            <a:ext cx="6261038" cy="854080"/>
          </a:xfrm>
        </p:spPr>
        <p:txBody>
          <a:bodyPr/>
          <a:lstStyle/>
          <a:p>
            <a:r>
              <a:rPr lang="sv-SE" dirty="0"/>
              <a:t>Lokalersättning fristående och egna gymnasieskolor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D937FB1-8502-40F8-9EDA-8ACF1207D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sz="2100" b="1" dirty="0"/>
          </a:p>
          <a:p>
            <a:r>
              <a:rPr lang="sv-SE" sz="2100" b="1" dirty="0"/>
              <a:t>Kommunala gymnasieskolor: </a:t>
            </a:r>
          </a:p>
          <a:p>
            <a:pPr lvl="1">
              <a:buFontTx/>
              <a:buChar char="•"/>
            </a:pPr>
            <a:r>
              <a:rPr lang="sv-SE" dirty="0"/>
              <a:t>Ram till nämnden ökar med beräknad ökning av hyreskostnad</a:t>
            </a:r>
          </a:p>
          <a:p>
            <a:pPr lvl="1">
              <a:buFontTx/>
              <a:buChar char="•"/>
            </a:pPr>
            <a:r>
              <a:rPr lang="sv-SE" dirty="0"/>
              <a:t>Ingår i programersättningen</a:t>
            </a:r>
          </a:p>
          <a:p>
            <a:pPr lvl="1">
              <a:buFontTx/>
              <a:buChar char="•"/>
            </a:pPr>
            <a:r>
              <a:rPr lang="sv-SE" dirty="0"/>
              <a:t>Programersättningen bygger på den budgeterade lokalkostnader per program </a:t>
            </a:r>
          </a:p>
          <a:p>
            <a:r>
              <a:rPr lang="sv-SE" sz="2250" b="1" dirty="0"/>
              <a:t>Fristående gymnasieskolor</a:t>
            </a:r>
          </a:p>
          <a:p>
            <a:pPr lvl="1">
              <a:buFontTx/>
              <a:buChar char="•"/>
            </a:pPr>
            <a:r>
              <a:rPr lang="sv-SE" dirty="0"/>
              <a:t>Samma programersättning som de kommunala skolorna</a:t>
            </a:r>
          </a:p>
          <a:p>
            <a:pPr lvl="1">
              <a:buFontTx/>
              <a:buChar char="•"/>
            </a:pPr>
            <a:r>
              <a:rPr lang="sv-SE" dirty="0"/>
              <a:t>Lokersättningen specificeras</a:t>
            </a:r>
          </a:p>
        </p:txBody>
      </p:sp>
    </p:spTree>
    <p:extLst>
      <p:ext uri="{BB962C8B-B14F-4D97-AF65-F5344CB8AC3E}">
        <p14:creationId xmlns:p14="http://schemas.microsoft.com/office/powerpoint/2010/main" val="26249571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C37F37-5C2F-4098-BF96-2ECFFB607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Lokalkostnad egenägt/inhyrt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B5A418-9917-4224-8770-E748A3C9D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Inhyrda lokaler:</a:t>
            </a:r>
          </a:p>
          <a:p>
            <a:endParaRPr lang="sv-SE" dirty="0"/>
          </a:p>
          <a:p>
            <a:r>
              <a:rPr lang="sv-SE" dirty="0"/>
              <a:t>Förskolan 24 av 78 (31%)</a:t>
            </a:r>
          </a:p>
          <a:p>
            <a:endParaRPr lang="sv-SE" dirty="0"/>
          </a:p>
          <a:p>
            <a:r>
              <a:rPr lang="sv-SE" dirty="0"/>
              <a:t>Gymnasiet 5 inhyrda, 2 egenägt, 1 blandad</a:t>
            </a:r>
          </a:p>
        </p:txBody>
      </p:sp>
    </p:spTree>
    <p:extLst>
      <p:ext uri="{BB962C8B-B14F-4D97-AF65-F5344CB8AC3E}">
        <p14:creationId xmlns:p14="http://schemas.microsoft.com/office/powerpoint/2010/main" val="1859240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Strategisk lokalplanering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sv-SE" dirty="0"/>
              <a:t>Helheten, delarna och pusslet.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sv-SE" dirty="0">
              <a:solidFill>
                <a:srgbClr val="FF0000"/>
              </a:solidFill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sv-SE" dirty="0"/>
              <a:t>Befolkningsprognoser (statistik- och analysenheten)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sv-SE" dirty="0"/>
              <a:t>Kapacitet i verksamhetslokaler/antal barn och elever (BUF)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sv-SE" dirty="0"/>
              <a:t>Bevakning/deltagande/remissförfarande DP, FÖP, ÖP (SBF) </a:t>
            </a:r>
            <a:endParaRPr lang="sv-SE" dirty="0">
              <a:solidFill>
                <a:srgbClr val="FF0000"/>
              </a:solidFill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sv-SE" dirty="0"/>
              <a:t>Samarbete med TFF, ny lokalförsörjningsenhet.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sv-SE" dirty="0"/>
              <a:t>KIFF, VOF samnyttjande/gemensamma intressen</a:t>
            </a:r>
          </a:p>
          <a:p>
            <a:endParaRPr lang="sv-SE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sv-SE" dirty="0"/>
              <a:t>Riktlinje för lokalplanering (antagande)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sv-SE" dirty="0"/>
              <a:t>Lokalbehovsanalys (antagande)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sv-SE" dirty="0"/>
              <a:t>Områdesanalyser (fördjupad och utökad lokalbehovsanalys)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sv-SE" dirty="0"/>
              <a:t>Nämndens planeringsunderlag (antagande)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sv-SE" dirty="0"/>
              <a:t>Investeringsplan/budget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50713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ADA813-03A9-90BA-61CB-51B03FA4B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Deltagande i verksamhet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9E9E338-BBD2-1F7D-2694-26E9C4DF7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Förskola </a:t>
            </a:r>
          </a:p>
          <a:p>
            <a:r>
              <a:rPr lang="da-DK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 totalt 1-5 kommunalt alternativ                 54% </a:t>
            </a:r>
          </a:p>
          <a:p>
            <a:r>
              <a:rPr lang="da-DK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 totalt 1-5 år- fristående alternativ              30% </a:t>
            </a:r>
          </a:p>
          <a:p>
            <a:r>
              <a:rPr lang="da-DK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 totalt 1-5 år deltar inte i f-verksamhet      16%</a:t>
            </a:r>
          </a:p>
          <a:p>
            <a:r>
              <a:rPr lang="da-DK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 de 16% ovan deltar i pedagogisk omsorg    3%</a:t>
            </a:r>
          </a:p>
          <a:p>
            <a:r>
              <a:rPr lang="da-DK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(84% av total 1-5 deltar i f-verksamhet: 64% kommunal/36% fristående)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da-DK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da-DK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Grundskola</a:t>
            </a:r>
          </a:p>
          <a:p>
            <a:r>
              <a:rPr lang="da-DK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F-3 kommunal/fristående  84%/14,7%       (1,3% annan kommun) </a:t>
            </a:r>
          </a:p>
          <a:p>
            <a:r>
              <a:rPr lang="da-DK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4-6 kommunal/fristående 68,5%/29,9%    (1,6% annan kommun)  </a:t>
            </a:r>
          </a:p>
          <a:p>
            <a:r>
              <a:rPr lang="da-DK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7-9 kommunal/fristående 60,4%/37,2%    (2,4% annan kommun)</a:t>
            </a:r>
          </a:p>
          <a:p>
            <a:endParaRPr lang="sv-SE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/>
                </a:solidFill>
              </a:rPr>
              <a:t>Gymnasieskola </a:t>
            </a:r>
          </a:p>
          <a:p>
            <a:r>
              <a:rPr lang="sv-SE" dirty="0">
                <a:solidFill>
                  <a:schemeClr val="tx1"/>
                </a:solidFill>
              </a:rPr>
              <a:t>Kommunal/fristående cirka 60%/40%</a:t>
            </a:r>
          </a:p>
          <a:p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560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07129" y="138975"/>
            <a:ext cx="6261038" cy="461665"/>
          </a:xfrm>
        </p:spPr>
        <p:txBody>
          <a:bodyPr/>
          <a:lstStyle/>
          <a:p>
            <a:r>
              <a:rPr lang="sv-SE" dirty="0"/>
              <a:t>Prognos befolkningsökning 2017-2027</a:t>
            </a:r>
            <a:r>
              <a:rPr lang="sv-SE" sz="675" dirty="0"/>
              <a:t> </a:t>
            </a:r>
            <a:endParaRPr lang="sv-SE" sz="105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Barn 1-5 år: 	</a:t>
            </a:r>
            <a:r>
              <a:rPr lang="sv-SE" b="1" dirty="0">
                <a:solidFill>
                  <a:schemeClr val="tx1"/>
                </a:solidFill>
              </a:rPr>
              <a:t>+1000   </a:t>
            </a:r>
            <a:r>
              <a:rPr lang="sv-SE" sz="675" b="1" dirty="0">
                <a:solidFill>
                  <a:schemeClr val="tx1"/>
                </a:solidFill>
              </a:rPr>
              <a:t>(</a:t>
            </a:r>
            <a:r>
              <a:rPr lang="sv-SE" sz="675" b="1" dirty="0" err="1">
                <a:solidFill>
                  <a:schemeClr val="tx1"/>
                </a:solidFill>
              </a:rPr>
              <a:t>exkl</a:t>
            </a:r>
            <a:r>
              <a:rPr lang="sv-SE" sz="675" b="1" dirty="0">
                <a:solidFill>
                  <a:schemeClr val="tx1"/>
                </a:solidFill>
              </a:rPr>
              <a:t> </a:t>
            </a:r>
            <a:r>
              <a:rPr lang="sv-SE" sz="675" b="1" dirty="0" err="1">
                <a:solidFill>
                  <a:schemeClr val="tx1"/>
                </a:solidFill>
              </a:rPr>
              <a:t>Skultuna</a:t>
            </a:r>
            <a:r>
              <a:rPr lang="sv-SE" sz="675" b="1" dirty="0">
                <a:solidFill>
                  <a:schemeClr val="tx1"/>
                </a:solidFill>
              </a:rPr>
              <a:t>)</a:t>
            </a:r>
          </a:p>
          <a:p>
            <a:r>
              <a:rPr lang="sv-SE" dirty="0">
                <a:solidFill>
                  <a:schemeClr val="tx1"/>
                </a:solidFill>
              </a:rPr>
              <a:t>Barn 6-12 år: 	</a:t>
            </a:r>
            <a:r>
              <a:rPr lang="sv-SE" b="1" dirty="0">
                <a:solidFill>
                  <a:schemeClr val="tx1"/>
                </a:solidFill>
              </a:rPr>
              <a:t>+3000   </a:t>
            </a:r>
            <a:r>
              <a:rPr lang="sv-SE" sz="675" b="1" dirty="0">
                <a:solidFill>
                  <a:schemeClr val="tx1"/>
                </a:solidFill>
              </a:rPr>
              <a:t>(</a:t>
            </a:r>
            <a:r>
              <a:rPr lang="sv-SE" sz="675" b="1" dirty="0" err="1">
                <a:solidFill>
                  <a:schemeClr val="tx1"/>
                </a:solidFill>
              </a:rPr>
              <a:t>exkl</a:t>
            </a:r>
            <a:r>
              <a:rPr lang="sv-SE" sz="675" b="1" dirty="0">
                <a:solidFill>
                  <a:schemeClr val="tx1"/>
                </a:solidFill>
              </a:rPr>
              <a:t> </a:t>
            </a:r>
            <a:r>
              <a:rPr lang="sv-SE" sz="675" b="1" dirty="0" err="1">
                <a:solidFill>
                  <a:schemeClr val="tx1"/>
                </a:solidFill>
              </a:rPr>
              <a:t>Skultuna</a:t>
            </a:r>
            <a:r>
              <a:rPr lang="sv-SE" sz="675" b="1" dirty="0">
                <a:solidFill>
                  <a:schemeClr val="tx1"/>
                </a:solidFill>
              </a:rPr>
              <a:t>)</a:t>
            </a:r>
          </a:p>
          <a:p>
            <a:r>
              <a:rPr lang="sv-SE" dirty="0">
                <a:solidFill>
                  <a:schemeClr val="tx1"/>
                </a:solidFill>
              </a:rPr>
              <a:t>Barn 13-15 år: </a:t>
            </a:r>
            <a:r>
              <a:rPr lang="sv-SE" b="1" dirty="0">
                <a:solidFill>
                  <a:schemeClr val="tx1"/>
                </a:solidFill>
              </a:rPr>
              <a:t>+1500  </a:t>
            </a:r>
            <a:r>
              <a:rPr lang="sv-SE" sz="675" b="1" dirty="0">
                <a:solidFill>
                  <a:schemeClr val="tx1"/>
                </a:solidFill>
              </a:rPr>
              <a:t>(</a:t>
            </a:r>
            <a:r>
              <a:rPr lang="sv-SE" sz="675" b="1" dirty="0" err="1">
                <a:solidFill>
                  <a:schemeClr val="tx1"/>
                </a:solidFill>
              </a:rPr>
              <a:t>exkl</a:t>
            </a:r>
            <a:r>
              <a:rPr lang="sv-SE" sz="675" b="1" dirty="0">
                <a:solidFill>
                  <a:schemeClr val="tx1"/>
                </a:solidFill>
              </a:rPr>
              <a:t> </a:t>
            </a:r>
            <a:r>
              <a:rPr lang="sv-SE" sz="675" b="1" dirty="0" err="1">
                <a:solidFill>
                  <a:schemeClr val="tx1"/>
                </a:solidFill>
              </a:rPr>
              <a:t>Skultuna</a:t>
            </a:r>
            <a:r>
              <a:rPr lang="sv-SE" sz="675" b="1" dirty="0">
                <a:solidFill>
                  <a:schemeClr val="tx1"/>
                </a:solidFill>
              </a:rPr>
              <a:t>)</a:t>
            </a:r>
          </a:p>
          <a:p>
            <a:r>
              <a:rPr lang="sv-SE" dirty="0">
                <a:solidFill>
                  <a:schemeClr val="tx1"/>
                </a:solidFill>
              </a:rPr>
              <a:t>Unga 16-19 år: </a:t>
            </a:r>
            <a:r>
              <a:rPr lang="sv-SE" b="1" dirty="0">
                <a:solidFill>
                  <a:schemeClr val="tx1"/>
                </a:solidFill>
              </a:rPr>
              <a:t>+2000 (inpendling/utpendling)</a:t>
            </a:r>
          </a:p>
          <a:p>
            <a:endParaRPr lang="sv-SE" b="1" dirty="0">
              <a:solidFill>
                <a:schemeClr val="tx1"/>
              </a:solidFill>
            </a:endParaRPr>
          </a:p>
          <a:p>
            <a:r>
              <a:rPr lang="sv-SE" dirty="0">
                <a:solidFill>
                  <a:schemeClr val="tx1"/>
                </a:solidFill>
              </a:rPr>
              <a:t>Förskola		</a:t>
            </a:r>
            <a:r>
              <a:rPr lang="sv-SE" dirty="0">
                <a:solidFill>
                  <a:srgbClr val="FF0000"/>
                </a:solidFill>
              </a:rPr>
              <a:t>  </a:t>
            </a:r>
            <a:r>
              <a:rPr lang="sv-SE" b="1" dirty="0">
                <a:solidFill>
                  <a:schemeClr val="tx1"/>
                </a:solidFill>
              </a:rPr>
              <a:t>55 avdelningar     7-14 (8-4) FSK</a:t>
            </a:r>
          </a:p>
          <a:p>
            <a:r>
              <a:rPr lang="sv-SE" dirty="0">
                <a:solidFill>
                  <a:schemeClr val="tx1"/>
                </a:solidFill>
              </a:rPr>
              <a:t>Låg-</a:t>
            </a:r>
            <a:r>
              <a:rPr lang="sv-SE" dirty="0" err="1">
                <a:solidFill>
                  <a:schemeClr val="tx1"/>
                </a:solidFill>
              </a:rPr>
              <a:t>mellanstadie</a:t>
            </a:r>
            <a:r>
              <a:rPr lang="sv-SE" dirty="0">
                <a:solidFill>
                  <a:schemeClr val="tx1"/>
                </a:solidFill>
              </a:rPr>
              <a:t> 	</a:t>
            </a:r>
            <a:r>
              <a:rPr lang="sv-SE" b="1" dirty="0">
                <a:solidFill>
                  <a:schemeClr val="tx1"/>
                </a:solidFill>
              </a:rPr>
              <a:t>120 skolklasser/klassrum: 6 </a:t>
            </a:r>
            <a:r>
              <a:rPr lang="sv-SE" b="1" dirty="0" err="1">
                <a:solidFill>
                  <a:schemeClr val="tx1"/>
                </a:solidFill>
              </a:rPr>
              <a:t>st</a:t>
            </a:r>
            <a:r>
              <a:rPr lang="sv-SE" b="1" dirty="0">
                <a:solidFill>
                  <a:schemeClr val="tx1"/>
                </a:solidFill>
              </a:rPr>
              <a:t>  3 parallell</a:t>
            </a:r>
          </a:p>
          <a:p>
            <a:r>
              <a:rPr lang="sv-SE" dirty="0" err="1">
                <a:solidFill>
                  <a:schemeClr val="tx1"/>
                </a:solidFill>
              </a:rPr>
              <a:t>Högstadie</a:t>
            </a:r>
            <a:r>
              <a:rPr lang="sv-SE" dirty="0">
                <a:solidFill>
                  <a:schemeClr val="tx1"/>
                </a:solidFill>
              </a:rPr>
              <a:t>                   	 </a:t>
            </a:r>
            <a:r>
              <a:rPr lang="sv-SE" b="1" dirty="0">
                <a:solidFill>
                  <a:schemeClr val="tx1"/>
                </a:solidFill>
              </a:rPr>
              <a:t>60 skolklasser/klassrum:   4 </a:t>
            </a:r>
            <a:r>
              <a:rPr lang="sv-SE" b="1" dirty="0" err="1">
                <a:solidFill>
                  <a:schemeClr val="tx1"/>
                </a:solidFill>
              </a:rPr>
              <a:t>st</a:t>
            </a:r>
            <a:r>
              <a:rPr lang="sv-SE" b="1" dirty="0">
                <a:solidFill>
                  <a:schemeClr val="tx1"/>
                </a:solidFill>
              </a:rPr>
              <a:t>  5 parallell</a:t>
            </a:r>
            <a:endParaRPr lang="sv-SE" dirty="0">
              <a:solidFill>
                <a:schemeClr val="tx1"/>
              </a:solidFill>
            </a:endParaRPr>
          </a:p>
          <a:p>
            <a:r>
              <a:rPr lang="sv-SE" dirty="0">
                <a:solidFill>
                  <a:schemeClr val="tx1"/>
                </a:solidFill>
              </a:rPr>
              <a:t>Gymnasium                	 </a:t>
            </a:r>
            <a:r>
              <a:rPr lang="sv-SE" b="1" dirty="0">
                <a:solidFill>
                  <a:schemeClr val="tx1"/>
                </a:solidFill>
              </a:rPr>
              <a:t>66 skolklasser/klassrum</a:t>
            </a:r>
          </a:p>
          <a:p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259781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Prognos befolkningsökning </a:t>
            </a:r>
            <a:r>
              <a:rPr lang="sv-SE" dirty="0">
                <a:solidFill>
                  <a:schemeClr val="tx1"/>
                </a:solidFill>
              </a:rPr>
              <a:t>2022-2031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defTabSz="342900">
              <a:lnSpc>
                <a:spcPct val="100000"/>
              </a:lnSpc>
              <a:spcBef>
                <a:spcPct val="20000"/>
              </a:spcBef>
              <a:defRPr/>
            </a:pPr>
            <a:r>
              <a:rPr lang="sv-SE" dirty="0"/>
              <a:t>Barn 1-5 år: 	</a:t>
            </a:r>
            <a:r>
              <a:rPr lang="sv-SE" b="1" dirty="0">
                <a:solidFill>
                  <a:schemeClr val="tx1"/>
                </a:solidFill>
              </a:rPr>
              <a:t>+933   </a:t>
            </a:r>
            <a:r>
              <a:rPr lang="sv-SE" sz="675" b="1" dirty="0">
                <a:solidFill>
                  <a:schemeClr val="tx1"/>
                </a:solidFill>
                <a:latin typeface="Calibri"/>
              </a:rPr>
              <a:t>(</a:t>
            </a:r>
            <a:r>
              <a:rPr lang="sv-SE" sz="675" b="1" dirty="0" err="1">
                <a:solidFill>
                  <a:schemeClr val="tx1"/>
                </a:solidFill>
                <a:latin typeface="Calibri"/>
              </a:rPr>
              <a:t>exkl</a:t>
            </a:r>
            <a:r>
              <a:rPr lang="sv-SE" sz="675" b="1" dirty="0">
                <a:solidFill>
                  <a:schemeClr val="tx1"/>
                </a:solidFill>
                <a:latin typeface="Calibri"/>
              </a:rPr>
              <a:t> </a:t>
            </a:r>
            <a:r>
              <a:rPr lang="sv-SE" sz="675" b="1" dirty="0" err="1">
                <a:solidFill>
                  <a:schemeClr val="tx1"/>
                </a:solidFill>
                <a:latin typeface="Calibri"/>
              </a:rPr>
              <a:t>Skultuna</a:t>
            </a:r>
            <a:r>
              <a:rPr lang="sv-SE" sz="675" b="1" dirty="0">
                <a:solidFill>
                  <a:schemeClr val="tx1"/>
                </a:solidFill>
                <a:latin typeface="Calibri"/>
              </a:rPr>
              <a:t>)</a:t>
            </a:r>
          </a:p>
          <a:p>
            <a:pPr defTabSz="342900">
              <a:lnSpc>
                <a:spcPct val="100000"/>
              </a:lnSpc>
              <a:spcBef>
                <a:spcPct val="20000"/>
              </a:spcBef>
              <a:defRPr/>
            </a:pPr>
            <a:r>
              <a:rPr lang="sv-SE" dirty="0">
                <a:solidFill>
                  <a:schemeClr val="tx1"/>
                </a:solidFill>
              </a:rPr>
              <a:t>Barn 6-12 år: 	+</a:t>
            </a:r>
            <a:r>
              <a:rPr lang="sv-SE" b="1" dirty="0">
                <a:solidFill>
                  <a:schemeClr val="tx1"/>
                </a:solidFill>
              </a:rPr>
              <a:t>848   </a:t>
            </a:r>
            <a:r>
              <a:rPr lang="sv-SE" sz="675" b="1" dirty="0">
                <a:solidFill>
                  <a:prstClr val="black"/>
                </a:solidFill>
                <a:latin typeface="Calibri"/>
              </a:rPr>
              <a:t>(</a:t>
            </a:r>
            <a:r>
              <a:rPr lang="sv-SE" sz="675" b="1" dirty="0" err="1">
                <a:solidFill>
                  <a:prstClr val="black"/>
                </a:solidFill>
                <a:latin typeface="Calibri"/>
              </a:rPr>
              <a:t>exkl</a:t>
            </a:r>
            <a:r>
              <a:rPr lang="sv-SE" sz="675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sv-SE" sz="675" b="1" dirty="0" err="1">
                <a:solidFill>
                  <a:prstClr val="black"/>
                </a:solidFill>
                <a:latin typeface="Calibri"/>
              </a:rPr>
              <a:t>Skultuna</a:t>
            </a:r>
            <a:r>
              <a:rPr lang="sv-SE" sz="675" b="1" dirty="0">
                <a:solidFill>
                  <a:prstClr val="black"/>
                </a:solidFill>
                <a:latin typeface="Calibri"/>
              </a:rPr>
              <a:t>)</a:t>
            </a:r>
          </a:p>
          <a:p>
            <a:pPr defTabSz="342900">
              <a:lnSpc>
                <a:spcPct val="100000"/>
              </a:lnSpc>
              <a:spcBef>
                <a:spcPct val="20000"/>
              </a:spcBef>
              <a:defRPr/>
            </a:pPr>
            <a:r>
              <a:rPr lang="sv-SE" dirty="0">
                <a:solidFill>
                  <a:schemeClr val="tx1"/>
                </a:solidFill>
              </a:rPr>
              <a:t>Barn 13-15 år:  </a:t>
            </a:r>
            <a:r>
              <a:rPr lang="sv-SE" b="1" dirty="0">
                <a:solidFill>
                  <a:schemeClr val="tx1"/>
                </a:solidFill>
              </a:rPr>
              <a:t>+595  </a:t>
            </a:r>
            <a:r>
              <a:rPr lang="sv-SE" sz="675" b="1" dirty="0">
                <a:solidFill>
                  <a:prstClr val="black"/>
                </a:solidFill>
                <a:latin typeface="Calibri"/>
              </a:rPr>
              <a:t>(</a:t>
            </a:r>
            <a:r>
              <a:rPr lang="sv-SE" sz="675" b="1" dirty="0" err="1">
                <a:solidFill>
                  <a:prstClr val="black"/>
                </a:solidFill>
                <a:latin typeface="Calibri"/>
              </a:rPr>
              <a:t>exkl</a:t>
            </a:r>
            <a:r>
              <a:rPr lang="sv-SE" sz="675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sv-SE" sz="675" b="1" dirty="0" err="1">
                <a:solidFill>
                  <a:prstClr val="black"/>
                </a:solidFill>
                <a:latin typeface="Calibri"/>
              </a:rPr>
              <a:t>Skultuna</a:t>
            </a:r>
            <a:r>
              <a:rPr lang="sv-SE" sz="675" b="1" dirty="0">
                <a:solidFill>
                  <a:prstClr val="black"/>
                </a:solidFill>
                <a:latin typeface="Calibri"/>
              </a:rPr>
              <a:t>)</a:t>
            </a:r>
          </a:p>
          <a:p>
            <a:r>
              <a:rPr lang="sv-SE" dirty="0">
                <a:solidFill>
                  <a:schemeClr val="tx1"/>
                </a:solidFill>
              </a:rPr>
              <a:t>Unga 16-18 år: </a:t>
            </a:r>
            <a:r>
              <a:rPr lang="sv-SE" b="1" dirty="0">
                <a:solidFill>
                  <a:schemeClr val="tx1"/>
                </a:solidFill>
              </a:rPr>
              <a:t>+644 (inpendling +20% = 773)</a:t>
            </a:r>
          </a:p>
          <a:p>
            <a:endParaRPr lang="sv-SE" b="1" dirty="0">
              <a:solidFill>
                <a:schemeClr val="tx1"/>
              </a:solidFill>
            </a:endParaRPr>
          </a:p>
          <a:p>
            <a:r>
              <a:rPr lang="sv-SE" dirty="0">
                <a:solidFill>
                  <a:schemeClr val="tx1"/>
                </a:solidFill>
              </a:rPr>
              <a:t>Förskola		 </a:t>
            </a:r>
            <a:r>
              <a:rPr lang="sv-SE" b="1" dirty="0">
                <a:solidFill>
                  <a:schemeClr val="tx1"/>
                </a:solidFill>
              </a:rPr>
              <a:t>51 avdelningar:  6-13 FSK (8-4 </a:t>
            </a:r>
            <a:r>
              <a:rPr lang="sv-SE" b="1" dirty="0" err="1">
                <a:solidFill>
                  <a:schemeClr val="tx1"/>
                </a:solidFill>
              </a:rPr>
              <a:t>avd</a:t>
            </a:r>
            <a:r>
              <a:rPr lang="sv-SE" b="1" dirty="0">
                <a:solidFill>
                  <a:schemeClr val="tx1"/>
                </a:solidFill>
              </a:rPr>
              <a:t>)</a:t>
            </a:r>
          </a:p>
          <a:p>
            <a:r>
              <a:rPr lang="sv-SE" dirty="0">
                <a:solidFill>
                  <a:schemeClr val="tx1"/>
                </a:solidFill>
              </a:rPr>
              <a:t>Låg-</a:t>
            </a:r>
            <a:r>
              <a:rPr lang="sv-SE" dirty="0" err="1">
                <a:solidFill>
                  <a:schemeClr val="tx1"/>
                </a:solidFill>
              </a:rPr>
              <a:t>mellanstadie</a:t>
            </a:r>
            <a:r>
              <a:rPr lang="sv-SE" dirty="0">
                <a:solidFill>
                  <a:schemeClr val="tx1"/>
                </a:solidFill>
              </a:rPr>
              <a:t> 	 </a:t>
            </a:r>
            <a:r>
              <a:rPr lang="sv-SE" b="1" dirty="0">
                <a:solidFill>
                  <a:schemeClr val="tx1"/>
                </a:solidFill>
              </a:rPr>
              <a:t>34 skolklasser/klassrum: 2 </a:t>
            </a:r>
            <a:r>
              <a:rPr lang="sv-SE" b="1" dirty="0" err="1">
                <a:solidFill>
                  <a:schemeClr val="tx1"/>
                </a:solidFill>
              </a:rPr>
              <a:t>st</a:t>
            </a:r>
            <a:r>
              <a:rPr lang="sv-SE" b="1" dirty="0">
                <a:solidFill>
                  <a:schemeClr val="tx1"/>
                </a:solidFill>
              </a:rPr>
              <a:t>  2-3 parallell</a:t>
            </a:r>
          </a:p>
          <a:p>
            <a:r>
              <a:rPr lang="sv-SE" dirty="0" err="1">
                <a:solidFill>
                  <a:schemeClr val="tx1"/>
                </a:solidFill>
              </a:rPr>
              <a:t>Högstadie</a:t>
            </a:r>
            <a:r>
              <a:rPr lang="sv-SE" dirty="0">
                <a:solidFill>
                  <a:schemeClr val="tx1"/>
                </a:solidFill>
              </a:rPr>
              <a:t>                 	 </a:t>
            </a:r>
            <a:r>
              <a:rPr lang="sv-SE" b="1" dirty="0">
                <a:solidFill>
                  <a:schemeClr val="tx1"/>
                </a:solidFill>
              </a:rPr>
              <a:t>20 skolklasser/klassrum: 2 </a:t>
            </a:r>
            <a:r>
              <a:rPr lang="sv-SE" b="1" dirty="0" err="1">
                <a:solidFill>
                  <a:schemeClr val="tx1"/>
                </a:solidFill>
              </a:rPr>
              <a:t>st</a:t>
            </a:r>
            <a:r>
              <a:rPr lang="sv-SE" b="1" dirty="0">
                <a:solidFill>
                  <a:schemeClr val="tx1"/>
                </a:solidFill>
              </a:rPr>
              <a:t>  3-4 parallell</a:t>
            </a:r>
            <a:endParaRPr lang="sv-SE" dirty="0">
              <a:solidFill>
                <a:schemeClr val="tx1"/>
              </a:solidFill>
            </a:endParaRPr>
          </a:p>
          <a:p>
            <a:r>
              <a:rPr lang="sv-SE" dirty="0">
                <a:solidFill>
                  <a:schemeClr val="tx1"/>
                </a:solidFill>
              </a:rPr>
              <a:t>Gymnasium               	 </a:t>
            </a:r>
            <a:r>
              <a:rPr lang="sv-SE" b="1" dirty="0">
                <a:solidFill>
                  <a:schemeClr val="tx1"/>
                </a:solidFill>
              </a:rPr>
              <a:t>26 skolklasser/klassrum</a:t>
            </a:r>
          </a:p>
          <a:p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031605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Prognos befolkningsökning 2022-2041 (2035)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defTabSz="342900">
              <a:lnSpc>
                <a:spcPct val="100000"/>
              </a:lnSpc>
              <a:spcBef>
                <a:spcPct val="20000"/>
              </a:spcBef>
              <a:defRPr/>
            </a:pPr>
            <a:r>
              <a:rPr lang="sv-SE" dirty="0"/>
              <a:t>Barn 1-5 år: 	</a:t>
            </a:r>
            <a:r>
              <a:rPr lang="sv-SE" b="1" dirty="0">
                <a:solidFill>
                  <a:schemeClr val="tx1"/>
                </a:solidFill>
              </a:rPr>
              <a:t>+1796  </a:t>
            </a:r>
            <a:r>
              <a:rPr lang="sv-SE" sz="675" b="1" dirty="0">
                <a:solidFill>
                  <a:prstClr val="black"/>
                </a:solidFill>
                <a:latin typeface="Calibri"/>
              </a:rPr>
              <a:t>(</a:t>
            </a:r>
            <a:r>
              <a:rPr lang="sv-SE" sz="675" b="1" dirty="0" err="1">
                <a:solidFill>
                  <a:prstClr val="black"/>
                </a:solidFill>
                <a:latin typeface="Calibri"/>
              </a:rPr>
              <a:t>exkl</a:t>
            </a:r>
            <a:r>
              <a:rPr lang="sv-SE" sz="675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sv-SE" sz="675" b="1" dirty="0" err="1">
                <a:solidFill>
                  <a:prstClr val="black"/>
                </a:solidFill>
                <a:latin typeface="Calibri"/>
              </a:rPr>
              <a:t>Skultuna</a:t>
            </a:r>
            <a:r>
              <a:rPr lang="sv-SE" sz="675" b="1" dirty="0">
                <a:solidFill>
                  <a:prstClr val="black"/>
                </a:solidFill>
                <a:latin typeface="Calibri"/>
              </a:rPr>
              <a:t>)</a:t>
            </a:r>
          </a:p>
          <a:p>
            <a:pPr defTabSz="342900">
              <a:lnSpc>
                <a:spcPct val="100000"/>
              </a:lnSpc>
              <a:spcBef>
                <a:spcPct val="20000"/>
              </a:spcBef>
              <a:defRPr/>
            </a:pPr>
            <a:r>
              <a:rPr lang="sv-SE" dirty="0">
                <a:solidFill>
                  <a:schemeClr val="tx1"/>
                </a:solidFill>
              </a:rPr>
              <a:t>Barn 6-12 år: 	</a:t>
            </a:r>
            <a:r>
              <a:rPr lang="sv-SE" b="1" dirty="0">
                <a:solidFill>
                  <a:schemeClr val="tx1"/>
                </a:solidFill>
              </a:rPr>
              <a:t>+2507  </a:t>
            </a:r>
            <a:r>
              <a:rPr lang="sv-SE" sz="675" b="1" dirty="0">
                <a:solidFill>
                  <a:prstClr val="black"/>
                </a:solidFill>
                <a:latin typeface="Calibri"/>
              </a:rPr>
              <a:t>(</a:t>
            </a:r>
            <a:r>
              <a:rPr lang="sv-SE" sz="675" b="1" dirty="0" err="1">
                <a:solidFill>
                  <a:prstClr val="black"/>
                </a:solidFill>
                <a:latin typeface="Calibri"/>
              </a:rPr>
              <a:t>exkl</a:t>
            </a:r>
            <a:r>
              <a:rPr lang="sv-SE" sz="675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sv-SE" sz="675" b="1" dirty="0" err="1">
                <a:solidFill>
                  <a:prstClr val="black"/>
                </a:solidFill>
                <a:latin typeface="Calibri"/>
              </a:rPr>
              <a:t>Skultuna</a:t>
            </a:r>
            <a:r>
              <a:rPr lang="sv-SE" sz="675" b="1" dirty="0">
                <a:solidFill>
                  <a:prstClr val="black"/>
                </a:solidFill>
                <a:latin typeface="Calibri"/>
              </a:rPr>
              <a:t>)</a:t>
            </a:r>
          </a:p>
          <a:p>
            <a:pPr defTabSz="342900">
              <a:lnSpc>
                <a:spcPct val="100000"/>
              </a:lnSpc>
              <a:spcBef>
                <a:spcPct val="20000"/>
              </a:spcBef>
              <a:defRPr/>
            </a:pPr>
            <a:r>
              <a:rPr lang="sv-SE" dirty="0">
                <a:solidFill>
                  <a:schemeClr val="tx1"/>
                </a:solidFill>
              </a:rPr>
              <a:t>Barn 13-15 år: </a:t>
            </a:r>
            <a:r>
              <a:rPr lang="sv-SE" b="1" dirty="0">
                <a:solidFill>
                  <a:schemeClr val="tx1"/>
                </a:solidFill>
              </a:rPr>
              <a:t>+1043 </a:t>
            </a:r>
            <a:r>
              <a:rPr lang="sv-SE" sz="675" b="1" dirty="0">
                <a:solidFill>
                  <a:prstClr val="black"/>
                </a:solidFill>
                <a:latin typeface="Calibri"/>
              </a:rPr>
              <a:t>(</a:t>
            </a:r>
            <a:r>
              <a:rPr lang="sv-SE" sz="675" b="1" dirty="0" err="1">
                <a:solidFill>
                  <a:prstClr val="black"/>
                </a:solidFill>
                <a:latin typeface="Calibri"/>
              </a:rPr>
              <a:t>exkl</a:t>
            </a:r>
            <a:r>
              <a:rPr lang="sv-SE" sz="675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sv-SE" sz="675" b="1" dirty="0" err="1">
                <a:solidFill>
                  <a:prstClr val="black"/>
                </a:solidFill>
                <a:latin typeface="Calibri"/>
              </a:rPr>
              <a:t>Skultuna</a:t>
            </a:r>
            <a:r>
              <a:rPr lang="sv-SE" sz="675" b="1" dirty="0">
                <a:solidFill>
                  <a:prstClr val="black"/>
                </a:solidFill>
                <a:latin typeface="Calibri"/>
              </a:rPr>
              <a:t>)</a:t>
            </a:r>
          </a:p>
          <a:p>
            <a:r>
              <a:rPr lang="sv-SE" dirty="0">
                <a:solidFill>
                  <a:schemeClr val="tx1"/>
                </a:solidFill>
              </a:rPr>
              <a:t>Unga 16-18</a:t>
            </a:r>
            <a:r>
              <a:rPr lang="sv-SE" dirty="0">
                <a:solidFill>
                  <a:srgbClr val="FF0000"/>
                </a:solidFill>
              </a:rPr>
              <a:t> </a:t>
            </a:r>
            <a:r>
              <a:rPr lang="sv-SE" dirty="0">
                <a:solidFill>
                  <a:schemeClr val="tx1"/>
                </a:solidFill>
              </a:rPr>
              <a:t>år: </a:t>
            </a:r>
            <a:r>
              <a:rPr lang="sv-SE" b="1" dirty="0">
                <a:solidFill>
                  <a:schemeClr val="tx1"/>
                </a:solidFill>
              </a:rPr>
              <a:t>+923 (inpendling +20%=1108) (2035)</a:t>
            </a:r>
          </a:p>
          <a:p>
            <a:endParaRPr lang="sv-SE" b="1" dirty="0">
              <a:solidFill>
                <a:schemeClr val="tx1"/>
              </a:solidFill>
            </a:endParaRPr>
          </a:p>
          <a:p>
            <a:r>
              <a:rPr lang="sv-SE" dirty="0">
                <a:solidFill>
                  <a:schemeClr val="tx1"/>
                </a:solidFill>
              </a:rPr>
              <a:t>Förskola		  </a:t>
            </a:r>
            <a:r>
              <a:rPr lang="sv-SE" b="1" dirty="0">
                <a:solidFill>
                  <a:schemeClr val="tx1"/>
                </a:solidFill>
              </a:rPr>
              <a:t>99 avdelningar:  12-25 FSK (8-4 </a:t>
            </a:r>
            <a:r>
              <a:rPr lang="sv-SE" b="1" dirty="0" err="1">
                <a:solidFill>
                  <a:schemeClr val="tx1"/>
                </a:solidFill>
              </a:rPr>
              <a:t>avd</a:t>
            </a:r>
            <a:r>
              <a:rPr lang="sv-SE" b="1" dirty="0">
                <a:solidFill>
                  <a:schemeClr val="tx1"/>
                </a:solidFill>
              </a:rPr>
              <a:t>)</a:t>
            </a:r>
          </a:p>
          <a:p>
            <a:r>
              <a:rPr lang="sv-SE" dirty="0">
                <a:solidFill>
                  <a:schemeClr val="tx1"/>
                </a:solidFill>
              </a:rPr>
              <a:t>Låg-</a:t>
            </a:r>
            <a:r>
              <a:rPr lang="sv-SE" dirty="0" err="1">
                <a:solidFill>
                  <a:schemeClr val="tx1"/>
                </a:solidFill>
              </a:rPr>
              <a:t>mellanstadie</a:t>
            </a:r>
            <a:r>
              <a:rPr lang="sv-SE" dirty="0">
                <a:solidFill>
                  <a:schemeClr val="tx1"/>
                </a:solidFill>
              </a:rPr>
              <a:t>	</a:t>
            </a:r>
            <a:r>
              <a:rPr lang="sv-SE" b="1" dirty="0">
                <a:solidFill>
                  <a:schemeClr val="tx1"/>
                </a:solidFill>
              </a:rPr>
              <a:t>100 skolklasser/klassrum: 5 </a:t>
            </a:r>
            <a:r>
              <a:rPr lang="sv-SE" b="1" dirty="0" err="1">
                <a:solidFill>
                  <a:schemeClr val="tx1"/>
                </a:solidFill>
              </a:rPr>
              <a:t>st</a:t>
            </a:r>
            <a:r>
              <a:rPr lang="sv-SE" b="1" dirty="0">
                <a:solidFill>
                  <a:schemeClr val="tx1"/>
                </a:solidFill>
              </a:rPr>
              <a:t>  3 parallell</a:t>
            </a:r>
          </a:p>
          <a:p>
            <a:r>
              <a:rPr lang="sv-SE" dirty="0" err="1">
                <a:solidFill>
                  <a:schemeClr val="tx1"/>
                </a:solidFill>
              </a:rPr>
              <a:t>Högstadie</a:t>
            </a:r>
            <a:r>
              <a:rPr lang="sv-SE" dirty="0">
                <a:solidFill>
                  <a:schemeClr val="tx1"/>
                </a:solidFill>
              </a:rPr>
              <a:t>                   	 </a:t>
            </a:r>
            <a:r>
              <a:rPr lang="sv-SE" b="1" dirty="0">
                <a:solidFill>
                  <a:schemeClr val="tx1"/>
                </a:solidFill>
              </a:rPr>
              <a:t>35 skolklasser/klassrum:   3 </a:t>
            </a:r>
            <a:r>
              <a:rPr lang="sv-SE" b="1" dirty="0" err="1">
                <a:solidFill>
                  <a:schemeClr val="tx1"/>
                </a:solidFill>
              </a:rPr>
              <a:t>st</a:t>
            </a:r>
            <a:r>
              <a:rPr lang="sv-SE" b="1" dirty="0">
                <a:solidFill>
                  <a:schemeClr val="tx1"/>
                </a:solidFill>
              </a:rPr>
              <a:t>  4 parallell</a:t>
            </a:r>
            <a:endParaRPr lang="sv-SE" dirty="0">
              <a:solidFill>
                <a:schemeClr val="tx1"/>
              </a:solidFill>
            </a:endParaRPr>
          </a:p>
          <a:p>
            <a:r>
              <a:rPr lang="sv-SE" dirty="0">
                <a:solidFill>
                  <a:schemeClr val="tx1"/>
                </a:solidFill>
              </a:rPr>
              <a:t>Gymnasium                	 </a:t>
            </a:r>
            <a:r>
              <a:rPr lang="sv-SE" b="1" dirty="0">
                <a:solidFill>
                  <a:schemeClr val="tx1"/>
                </a:solidFill>
              </a:rPr>
              <a:t>37 skolklasser/klassrum (2035)</a:t>
            </a:r>
          </a:p>
          <a:p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429640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692D1D-A181-0B86-A046-0D9AB0CEA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Prognos per område </a:t>
            </a:r>
            <a:r>
              <a:rPr lang="sv-SE" sz="900" dirty="0"/>
              <a:t>Exklusive </a:t>
            </a:r>
            <a:r>
              <a:rPr lang="sv-SE" sz="900" dirty="0" err="1"/>
              <a:t>Skultuna</a:t>
            </a:r>
            <a:r>
              <a:rPr lang="sv-SE" sz="900" dirty="0"/>
              <a:t> kommundel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843DEE85-429A-20AC-9391-B914C8DABC8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48145" y="1268017"/>
          <a:ext cx="7321139" cy="3802373"/>
        </p:xfrm>
        <a:graphic>
          <a:graphicData uri="http://schemas.openxmlformats.org/drawingml/2006/table">
            <a:tbl>
              <a:tblPr/>
              <a:tblGrid>
                <a:gridCol w="571406">
                  <a:extLst>
                    <a:ext uri="{9D8B030D-6E8A-4147-A177-3AD203B41FA5}">
                      <a16:colId xmlns:a16="http://schemas.microsoft.com/office/drawing/2014/main" val="3812470913"/>
                    </a:ext>
                  </a:extLst>
                </a:gridCol>
                <a:gridCol w="571406">
                  <a:extLst>
                    <a:ext uri="{9D8B030D-6E8A-4147-A177-3AD203B41FA5}">
                      <a16:colId xmlns:a16="http://schemas.microsoft.com/office/drawing/2014/main" val="2860798789"/>
                    </a:ext>
                  </a:extLst>
                </a:gridCol>
                <a:gridCol w="571406">
                  <a:extLst>
                    <a:ext uri="{9D8B030D-6E8A-4147-A177-3AD203B41FA5}">
                      <a16:colId xmlns:a16="http://schemas.microsoft.com/office/drawing/2014/main" val="2652042175"/>
                    </a:ext>
                  </a:extLst>
                </a:gridCol>
                <a:gridCol w="571406">
                  <a:extLst>
                    <a:ext uri="{9D8B030D-6E8A-4147-A177-3AD203B41FA5}">
                      <a16:colId xmlns:a16="http://schemas.microsoft.com/office/drawing/2014/main" val="43899518"/>
                    </a:ext>
                  </a:extLst>
                </a:gridCol>
                <a:gridCol w="571406">
                  <a:extLst>
                    <a:ext uri="{9D8B030D-6E8A-4147-A177-3AD203B41FA5}">
                      <a16:colId xmlns:a16="http://schemas.microsoft.com/office/drawing/2014/main" val="3390139433"/>
                    </a:ext>
                  </a:extLst>
                </a:gridCol>
                <a:gridCol w="571406">
                  <a:extLst>
                    <a:ext uri="{9D8B030D-6E8A-4147-A177-3AD203B41FA5}">
                      <a16:colId xmlns:a16="http://schemas.microsoft.com/office/drawing/2014/main" val="180478670"/>
                    </a:ext>
                  </a:extLst>
                </a:gridCol>
                <a:gridCol w="571406">
                  <a:extLst>
                    <a:ext uri="{9D8B030D-6E8A-4147-A177-3AD203B41FA5}">
                      <a16:colId xmlns:a16="http://schemas.microsoft.com/office/drawing/2014/main" val="2369509927"/>
                    </a:ext>
                  </a:extLst>
                </a:gridCol>
                <a:gridCol w="571406">
                  <a:extLst>
                    <a:ext uri="{9D8B030D-6E8A-4147-A177-3AD203B41FA5}">
                      <a16:colId xmlns:a16="http://schemas.microsoft.com/office/drawing/2014/main" val="1717102513"/>
                    </a:ext>
                  </a:extLst>
                </a:gridCol>
                <a:gridCol w="571406">
                  <a:extLst>
                    <a:ext uri="{9D8B030D-6E8A-4147-A177-3AD203B41FA5}">
                      <a16:colId xmlns:a16="http://schemas.microsoft.com/office/drawing/2014/main" val="1094836380"/>
                    </a:ext>
                  </a:extLst>
                </a:gridCol>
                <a:gridCol w="571406">
                  <a:extLst>
                    <a:ext uri="{9D8B030D-6E8A-4147-A177-3AD203B41FA5}">
                      <a16:colId xmlns:a16="http://schemas.microsoft.com/office/drawing/2014/main" val="2724282400"/>
                    </a:ext>
                  </a:extLst>
                </a:gridCol>
                <a:gridCol w="571406">
                  <a:extLst>
                    <a:ext uri="{9D8B030D-6E8A-4147-A177-3AD203B41FA5}">
                      <a16:colId xmlns:a16="http://schemas.microsoft.com/office/drawing/2014/main" val="3288788477"/>
                    </a:ext>
                  </a:extLst>
                </a:gridCol>
                <a:gridCol w="1035673">
                  <a:extLst>
                    <a:ext uri="{9D8B030D-6E8A-4147-A177-3AD203B41FA5}">
                      <a16:colId xmlns:a16="http://schemas.microsoft.com/office/drawing/2014/main" val="2956161204"/>
                    </a:ext>
                  </a:extLst>
                </a:gridCol>
              </a:tblGrid>
              <a:tr h="188590"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0360554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6578499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l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Ålder / År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2023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2025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2027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2029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2031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2033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2035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2037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2039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2041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Ökning 2023-2041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6626582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1_5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570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589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620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676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757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813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854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889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913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927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357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377651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2350494"/>
                  </a:ext>
                </a:extLst>
              </a:tr>
              <a:tr h="168471"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8146439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Väst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778628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l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Ålder / År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2023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2025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2027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2029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2031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2033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2035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2037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2039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2041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501191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l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1_5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3 652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3 635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3 738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3 819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3 884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3 927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3 984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4 015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4 040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4 059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407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883664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070332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3171862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Öst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4939388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l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Ålder / År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2023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2025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2027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2029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2031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2033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2035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2037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2039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2041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5628803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2 791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2 803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2 893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3 045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3 215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3 371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3 480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3 574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3 682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3 802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1 011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4424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1419166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1897216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Norr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6245416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l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Ålder / År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2023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2025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2027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2029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2031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2033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2035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2037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2039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v-SE" sz="8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2041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6C5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1913284"/>
                  </a:ext>
                </a:extLst>
              </a:tr>
              <a:tr h="167164"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1 943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1 910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1 935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1 964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2 007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2 017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2 007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1 989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1 973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8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1 958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15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016327"/>
                  </a:ext>
                </a:extLst>
              </a:tr>
              <a:tr h="167157"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682659"/>
                  </a:ext>
                </a:extLst>
              </a:tr>
              <a:tr h="132874"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132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543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Utmaningar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57175" indent="-257175">
              <a:buFont typeface="Wingdings" panose="05000000000000000000" pitchFamily="2" charset="2"/>
              <a:buChar char="§"/>
            </a:pPr>
            <a:endParaRPr lang="sv-SE" dirty="0"/>
          </a:p>
          <a:p>
            <a:pPr marL="257175" indent="-257175">
              <a:buFont typeface="Wingdings" panose="05000000000000000000" pitchFamily="2" charset="2"/>
              <a:buChar char="§"/>
            </a:pPr>
            <a:endParaRPr lang="sv-SE" dirty="0"/>
          </a:p>
          <a:p>
            <a:pPr marL="257175" indent="-257175">
              <a:buFont typeface="Wingdings" panose="05000000000000000000" pitchFamily="2" charset="2"/>
              <a:buChar char="§"/>
            </a:pPr>
            <a:r>
              <a:rPr lang="sv-SE" dirty="0"/>
              <a:t>Ekonomi  </a:t>
            </a:r>
          </a:p>
          <a:p>
            <a:pPr marL="257175" indent="-257175">
              <a:buFont typeface="Wingdings" panose="05000000000000000000" pitchFamily="2" charset="2"/>
              <a:buChar char="§"/>
            </a:pPr>
            <a:r>
              <a:rPr lang="sv-SE" dirty="0"/>
              <a:t>Föränderliga befolkningsprognoser. </a:t>
            </a:r>
          </a:p>
          <a:p>
            <a:pPr marL="257175" indent="-257175">
              <a:buFont typeface="Wingdings" panose="05000000000000000000" pitchFamily="2" charset="2"/>
              <a:buChar char="§"/>
            </a:pPr>
            <a:r>
              <a:rPr lang="sv-SE" dirty="0"/>
              <a:t>Samhällsplaneringen  (skola först)</a:t>
            </a:r>
            <a:endParaRPr lang="sv-SE" dirty="0">
              <a:solidFill>
                <a:srgbClr val="FF0000"/>
              </a:solidFill>
            </a:endParaRPr>
          </a:p>
          <a:p>
            <a:pPr marL="257175" indent="-257175">
              <a:buFont typeface="Wingdings" panose="05000000000000000000" pitchFamily="2" charset="2"/>
              <a:buChar char="§"/>
            </a:pPr>
            <a:r>
              <a:rPr lang="sv-SE" dirty="0"/>
              <a:t>I genomsnitt 7 år från idé till färdig byggnad</a:t>
            </a:r>
            <a:endParaRPr lang="sv-SE" dirty="0">
              <a:solidFill>
                <a:srgbClr val="FF0000"/>
              </a:solidFill>
            </a:endParaRPr>
          </a:p>
          <a:p>
            <a:pPr marL="257175" indent="-257175">
              <a:buFont typeface="Wingdings" panose="05000000000000000000" pitchFamily="2" charset="2"/>
              <a:buChar char="§"/>
            </a:pPr>
            <a:r>
              <a:rPr lang="sv-SE" dirty="0"/>
              <a:t>Omfattande processer</a:t>
            </a:r>
            <a:endParaRPr lang="sv-SE" dirty="0">
              <a:solidFill>
                <a:srgbClr val="FF0000"/>
              </a:solidFill>
            </a:endParaRPr>
          </a:p>
          <a:p>
            <a:pPr marL="257175" indent="-257175">
              <a:buFont typeface="Wingdings" panose="05000000000000000000" pitchFamily="2" charset="2"/>
              <a:buChar char="§"/>
            </a:pPr>
            <a:r>
              <a:rPr lang="sv-SE" dirty="0">
                <a:solidFill>
                  <a:schemeClr val="tx1"/>
                </a:solidFill>
              </a:rPr>
              <a:t>Funktioner </a:t>
            </a:r>
          </a:p>
          <a:p>
            <a:pPr marL="257175" indent="-257175">
              <a:buFont typeface="Wingdings" panose="05000000000000000000" pitchFamily="2" charset="2"/>
              <a:buChar char="§"/>
            </a:pPr>
            <a:r>
              <a:rPr lang="sv-SE" dirty="0"/>
              <a:t>Sällan enligt ursprunglig plan (</a:t>
            </a:r>
            <a:r>
              <a:rPr lang="sv-SE" dirty="0" err="1"/>
              <a:t>pga</a:t>
            </a:r>
            <a:r>
              <a:rPr lang="sv-SE" dirty="0"/>
              <a:t>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3231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widescreen.potm" id="{77528129-9C58-4680-9D13-3B0173EB1D31}" vid="{6B20EDAF-1537-4637-A7E3-08DB208DADD5}"/>
    </a:ext>
  </a:extLst>
</a:theme>
</file>

<file path=ppt/theme/theme2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1497CB46386454989786F6860E7C598" ma:contentTypeVersion="3" ma:contentTypeDescription="Skapa ett nytt dokument." ma:contentTypeScope="" ma:versionID="4ad9de884333cdf922f6b3c1128d1211">
  <xsd:schema xmlns:xsd="http://www.w3.org/2001/XMLSchema" xmlns:xs="http://www.w3.org/2001/XMLSchema" xmlns:p="http://schemas.microsoft.com/office/2006/metadata/properties" xmlns:ns3="287e1296-48d6-4ed1-844c-97af14ccdc8e" targetNamespace="http://schemas.microsoft.com/office/2006/metadata/properties" ma:root="true" ma:fieldsID="67f8a0acf395c01aff8519dd6e094111" ns3:_="">
    <xsd:import namespace="287e1296-48d6-4ed1-844c-97af14ccdc8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7e1296-48d6-4ed1-844c-97af14ccdc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BEBE62-9699-4D40-8F1C-C998827753B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87e1296-48d6-4ed1-844c-97af14ccdc8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71F34D6-75BC-4123-8003-6E3E122765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7e1296-48d6-4ed1-844c-97af14ccdc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00DEBD-024F-4123-A173-F9A3A1FCFA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widescreen</Template>
  <TotalTime>224</TotalTime>
  <Words>1328</Words>
  <Application>Microsoft Office PowerPoint</Application>
  <PresentationFormat>Bildspel på skärmen (16:9)</PresentationFormat>
  <Paragraphs>298</Paragraphs>
  <Slides>28</Slides>
  <Notes>14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Franklin Gothic Book</vt:lpstr>
      <vt:lpstr>Franklin Gothic Medium</vt:lpstr>
      <vt:lpstr>Wingdings</vt:lpstr>
      <vt:lpstr>Office-tema</vt:lpstr>
      <vt:lpstr>1_Office-tema</vt:lpstr>
      <vt:lpstr>PowerPoint-presentation</vt:lpstr>
      <vt:lpstr>Verksamhetslokaler då och nu</vt:lpstr>
      <vt:lpstr>Strategisk lokalplanering</vt:lpstr>
      <vt:lpstr>Deltagande i verksamhet</vt:lpstr>
      <vt:lpstr>Prognos befolkningsökning 2017-2027 </vt:lpstr>
      <vt:lpstr>Prognos befolkningsökning 2022-2031</vt:lpstr>
      <vt:lpstr>Prognos befolkningsökning 2022-2041 (2035)</vt:lpstr>
      <vt:lpstr>Prognos per område Exklusive Skultuna kommundel</vt:lpstr>
      <vt:lpstr>Utmaningar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Ekonomistyrning - Lokaler</vt:lpstr>
      <vt:lpstr>Ekonomistyrning - Lokaler</vt:lpstr>
      <vt:lpstr>Investeringsbudget KF-beslut nov 2022</vt:lpstr>
      <vt:lpstr>Hyreskostnader utifrån investeringsbudget</vt:lpstr>
      <vt:lpstr>Beslut och delegation</vt:lpstr>
      <vt:lpstr>Lokalersättning fristående och egna förskolor/skolor</vt:lpstr>
      <vt:lpstr>Lokalersättning fristående och egna gymnasieskolor</vt:lpstr>
      <vt:lpstr>Lokalkostnad egenägt/inhyrt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Tsingos, Maria</dc:creator>
  <cp:lastModifiedBy>Zangelin, Stefan</cp:lastModifiedBy>
  <cp:revision>19</cp:revision>
  <dcterms:created xsi:type="dcterms:W3CDTF">2022-11-03T13:31:30Z</dcterms:created>
  <dcterms:modified xsi:type="dcterms:W3CDTF">2022-12-16T11:49:23Z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0x01010021497CB46386454989786F6860E7C598</vt:lpwstr>
  </property>
</Properties>
</file>