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39"/>
  </p:notesMasterIdLst>
  <p:handoutMasterIdLst>
    <p:handoutMasterId r:id="rId40"/>
  </p:handoutMasterIdLst>
  <p:sldIdLst>
    <p:sldId id="381" r:id="rId5"/>
    <p:sldId id="587" r:id="rId6"/>
    <p:sldId id="505" r:id="rId7"/>
    <p:sldId id="629" r:id="rId8"/>
    <p:sldId id="520" r:id="rId9"/>
    <p:sldId id="522" r:id="rId10"/>
    <p:sldId id="434" r:id="rId11"/>
    <p:sldId id="1748" r:id="rId12"/>
    <p:sldId id="257" r:id="rId13"/>
    <p:sldId id="402" r:id="rId14"/>
    <p:sldId id="1743" r:id="rId15"/>
    <p:sldId id="544" r:id="rId16"/>
    <p:sldId id="547" r:id="rId17"/>
    <p:sldId id="462" r:id="rId18"/>
    <p:sldId id="1745" r:id="rId19"/>
    <p:sldId id="1749" r:id="rId20"/>
    <p:sldId id="1742" r:id="rId21"/>
    <p:sldId id="280" r:id="rId22"/>
    <p:sldId id="282" r:id="rId23"/>
    <p:sldId id="283" r:id="rId24"/>
    <p:sldId id="284" r:id="rId25"/>
    <p:sldId id="1746" r:id="rId26"/>
    <p:sldId id="398" r:id="rId27"/>
    <p:sldId id="1750" r:id="rId28"/>
    <p:sldId id="1755" r:id="rId29"/>
    <p:sldId id="1756" r:id="rId30"/>
    <p:sldId id="1754" r:id="rId31"/>
    <p:sldId id="1747" r:id="rId32"/>
    <p:sldId id="403" r:id="rId33"/>
    <p:sldId id="1757" r:id="rId34"/>
    <p:sldId id="447" r:id="rId35"/>
    <p:sldId id="621" r:id="rId36"/>
    <p:sldId id="1758" r:id="rId37"/>
    <p:sldId id="1759" r:id="rId38"/>
  </p:sldIdLst>
  <p:sldSz cx="9144000" cy="6858000" type="screen4x3"/>
  <p:notesSz cx="6797675" cy="9926638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50">
          <p15:clr>
            <a:srgbClr val="A4A3A4"/>
          </p15:clr>
        </p15:guide>
        <p15:guide id="2" pos="426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251" autoAdjust="0"/>
    <p:restoredTop sz="99834" autoAdjust="0"/>
  </p:normalViewPr>
  <p:slideViewPr>
    <p:cSldViewPr snapToGrid="0">
      <p:cViewPr varScale="1">
        <p:scale>
          <a:sx n="110" d="100"/>
          <a:sy n="110" d="100"/>
        </p:scale>
        <p:origin x="804" y="102"/>
      </p:cViewPr>
      <p:guideLst>
        <p:guide orient="horz" pos="3850"/>
        <p:guide pos="426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../embeddings/oleObject1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488667601705429"/>
          <c:y val="0.10018884584083532"/>
          <c:w val="0.62994292607861091"/>
          <c:h val="0.82622621490300574"/>
        </c:manualLayout>
      </c:layout>
      <c:doughnutChart>
        <c:varyColors val="1"/>
        <c:ser>
          <c:idx val="0"/>
          <c:order val="0"/>
          <c:explosion val="2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Blad1!$C$19:$N$19</c:f>
              <c:strCache>
                <c:ptCount val="12"/>
                <c:pt idx="0">
                  <c:v>januari</c:v>
                </c:pt>
                <c:pt idx="1">
                  <c:v>februari</c:v>
                </c:pt>
                <c:pt idx="2">
                  <c:v>mars</c:v>
                </c:pt>
                <c:pt idx="3">
                  <c:v>april</c:v>
                </c:pt>
                <c:pt idx="4">
                  <c:v>maj</c:v>
                </c:pt>
                <c:pt idx="5">
                  <c:v>juni</c:v>
                </c:pt>
                <c:pt idx="6">
                  <c:v>juli</c:v>
                </c:pt>
                <c:pt idx="7">
                  <c:v>augusti</c:v>
                </c:pt>
                <c:pt idx="8">
                  <c:v>september</c:v>
                </c:pt>
                <c:pt idx="9">
                  <c:v>oktober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Blad1!$C$20:$N$20</c:f>
              <c:numCache>
                <c:formatCode>General</c:formatCode>
                <c:ptCount val="12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F1A-4510-8533-C87B929F6503}"/>
            </c:ext>
          </c:extLst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0.59529</cdr:x>
      <cdr:y>0.85323</cdr:y>
    </cdr:from>
    <cdr:to>
      <cdr:x>0.75743</cdr:x>
      <cdr:y>0.93931</cdr:y>
    </cdr:to>
    <cdr:sp macro="" textlink="">
      <cdr:nvSpPr>
        <cdr:cNvPr id="5" name="Rektangel med rundade hörn 4"/>
        <cdr:cNvSpPr/>
      </cdr:nvSpPr>
      <cdr:spPr>
        <a:xfrm xmlns:a="http://schemas.openxmlformats.org/drawingml/2006/main">
          <a:off x="4970853" y="4341169"/>
          <a:ext cx="1353910" cy="437970"/>
        </a:xfrm>
        <a:prstGeom xmlns:a="http://schemas.openxmlformats.org/drawingml/2006/main" prst="roundRect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sv-SE" sz="900" dirty="0"/>
            <a:t>Månadsrapport</a:t>
          </a:r>
        </a:p>
      </cdr:txBody>
    </cdr:sp>
  </cdr:relSizeAnchor>
  <cdr:relSizeAnchor xmlns:cdr="http://schemas.openxmlformats.org/drawingml/2006/chartDrawing">
    <cdr:from>
      <cdr:x>0.08996</cdr:x>
      <cdr:y>0.43705</cdr:y>
    </cdr:from>
    <cdr:to>
      <cdr:x>0.25209</cdr:x>
      <cdr:y>0.52313</cdr:y>
    </cdr:to>
    <cdr:sp macro="" textlink="">
      <cdr:nvSpPr>
        <cdr:cNvPr id="7" name="Rektangel med rundade hörn 6"/>
        <cdr:cNvSpPr/>
      </cdr:nvSpPr>
      <cdr:spPr>
        <a:xfrm xmlns:a="http://schemas.openxmlformats.org/drawingml/2006/main">
          <a:off x="751203" y="2223683"/>
          <a:ext cx="1353826" cy="437970"/>
        </a:xfrm>
        <a:prstGeom xmlns:a="http://schemas.openxmlformats.org/drawingml/2006/main" prst="roundRect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sv-SE" sz="900" dirty="0"/>
            <a:t>Månadsrapport</a:t>
          </a:r>
        </a:p>
      </cdr:txBody>
    </cdr:sp>
  </cdr:relSizeAnchor>
  <cdr:relSizeAnchor xmlns:cdr="http://schemas.openxmlformats.org/drawingml/2006/chartDrawing">
    <cdr:from>
      <cdr:x>0.12474</cdr:x>
      <cdr:y>0.22699</cdr:y>
    </cdr:from>
    <cdr:to>
      <cdr:x>0.28687</cdr:x>
      <cdr:y>0.31307</cdr:y>
    </cdr:to>
    <cdr:sp macro="" textlink="">
      <cdr:nvSpPr>
        <cdr:cNvPr id="8" name="Rektangel med rundade hörn 7"/>
        <cdr:cNvSpPr/>
      </cdr:nvSpPr>
      <cdr:spPr>
        <a:xfrm xmlns:a="http://schemas.openxmlformats.org/drawingml/2006/main">
          <a:off x="1041585" y="1154900"/>
          <a:ext cx="1353826" cy="437970"/>
        </a:xfrm>
        <a:prstGeom xmlns:a="http://schemas.openxmlformats.org/drawingml/2006/main" prst="roundRect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sv-SE" sz="900" dirty="0"/>
            <a:t>Månadsrapport</a:t>
          </a:r>
        </a:p>
      </cdr:txBody>
    </cdr:sp>
  </cdr:relSizeAnchor>
  <cdr:relSizeAnchor xmlns:cdr="http://schemas.openxmlformats.org/drawingml/2006/chartDrawing">
    <cdr:from>
      <cdr:x>0.23788</cdr:x>
      <cdr:y>0.0686</cdr:y>
    </cdr:from>
    <cdr:to>
      <cdr:x>0.40001</cdr:x>
      <cdr:y>0.15467</cdr:y>
    </cdr:to>
    <cdr:sp macro="" textlink="">
      <cdr:nvSpPr>
        <cdr:cNvPr id="9" name="Rektangel med rundade hörn 8"/>
        <cdr:cNvSpPr/>
      </cdr:nvSpPr>
      <cdr:spPr>
        <a:xfrm xmlns:a="http://schemas.openxmlformats.org/drawingml/2006/main">
          <a:off x="1787326" y="392951"/>
          <a:ext cx="1218150" cy="493051"/>
        </a:xfrm>
        <a:prstGeom xmlns:a="http://schemas.openxmlformats.org/drawingml/2006/main" prst="roundRect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sv-SE" sz="900" dirty="0"/>
            <a:t>Månadsrapport</a:t>
          </a:r>
        </a:p>
      </cdr:txBody>
    </cdr:sp>
  </cdr:relSizeAnchor>
  <cdr:relSizeAnchor xmlns:cdr="http://schemas.openxmlformats.org/drawingml/2006/chartDrawing">
    <cdr:from>
      <cdr:x>0.7294</cdr:x>
      <cdr:y>0.47793</cdr:y>
    </cdr:from>
    <cdr:to>
      <cdr:x>0.89153</cdr:x>
      <cdr:y>0.56401</cdr:y>
    </cdr:to>
    <cdr:sp macro="" textlink="">
      <cdr:nvSpPr>
        <cdr:cNvPr id="10" name="Rektangel med rundade hörn 9"/>
        <cdr:cNvSpPr/>
      </cdr:nvSpPr>
      <cdr:spPr>
        <a:xfrm xmlns:a="http://schemas.openxmlformats.org/drawingml/2006/main">
          <a:off x="6090635" y="2431664"/>
          <a:ext cx="1353826" cy="437970"/>
        </a:xfrm>
        <a:prstGeom xmlns:a="http://schemas.openxmlformats.org/drawingml/2006/main" prst="roundRect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sv-SE" sz="900" dirty="0"/>
            <a:t>Månadsrapport</a:t>
          </a:r>
        </a:p>
      </cdr:txBody>
    </cdr:sp>
  </cdr:relSizeAnchor>
  <cdr:relSizeAnchor xmlns:cdr="http://schemas.openxmlformats.org/drawingml/2006/chartDrawing">
    <cdr:from>
      <cdr:x>0.69312</cdr:x>
      <cdr:y>0.68249</cdr:y>
    </cdr:from>
    <cdr:to>
      <cdr:x>0.90446</cdr:x>
      <cdr:y>0.84898</cdr:y>
    </cdr:to>
    <cdr:sp macro="" textlink="">
      <cdr:nvSpPr>
        <cdr:cNvPr id="11" name="Rektangel med rundade hörn 10"/>
        <cdr:cNvSpPr/>
      </cdr:nvSpPr>
      <cdr:spPr>
        <a:xfrm xmlns:a="http://schemas.openxmlformats.org/drawingml/2006/main">
          <a:off x="5787749" y="3472490"/>
          <a:ext cx="1764742" cy="847091"/>
        </a:xfrm>
        <a:prstGeom xmlns:a="http://schemas.openxmlformats.org/drawingml/2006/main" prst="roundRect">
          <a:avLst/>
        </a:prstGeom>
      </cdr:spPr>
      <cdr:style>
        <a:lnRef xmlns:a="http://schemas.openxmlformats.org/drawingml/2006/main" idx="3">
          <a:schemeClr val="lt1"/>
        </a:lnRef>
        <a:fillRef xmlns:a="http://schemas.openxmlformats.org/drawingml/2006/main" idx="1">
          <a:schemeClr val="accent4"/>
        </a:fillRef>
        <a:effectRef xmlns:a="http://schemas.openxmlformats.org/drawingml/2006/main" idx="1">
          <a:schemeClr val="accent4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sv-SE" sz="1200" b="1" dirty="0"/>
            <a:t>Delårsrapport 1 med prognos</a:t>
          </a:r>
        </a:p>
      </cdr:txBody>
    </cdr:sp>
  </cdr:relSizeAnchor>
  <cdr:relSizeAnchor xmlns:cdr="http://schemas.openxmlformats.org/drawingml/2006/chartDrawing">
    <cdr:from>
      <cdr:x>0.45303</cdr:x>
      <cdr:y>0</cdr:y>
    </cdr:from>
    <cdr:to>
      <cdr:x>0.65822</cdr:x>
      <cdr:y>0.15648</cdr:y>
    </cdr:to>
    <cdr:sp macro="" textlink="">
      <cdr:nvSpPr>
        <cdr:cNvPr id="13" name="Rektangel med rundade hörn 12"/>
        <cdr:cNvSpPr/>
      </cdr:nvSpPr>
      <cdr:spPr>
        <a:xfrm xmlns:a="http://schemas.openxmlformats.org/drawingml/2006/main">
          <a:off x="2659861" y="0"/>
          <a:ext cx="1204726" cy="597120"/>
        </a:xfrm>
        <a:prstGeom xmlns:a="http://schemas.openxmlformats.org/drawingml/2006/main" prst="roundRect">
          <a:avLst/>
        </a:prstGeom>
      </cdr:spPr>
      <cdr:style>
        <a:lnRef xmlns:a="http://schemas.openxmlformats.org/drawingml/2006/main" idx="3">
          <a:schemeClr val="lt1"/>
        </a:lnRef>
        <a:fillRef xmlns:a="http://schemas.openxmlformats.org/drawingml/2006/main" idx="1">
          <a:schemeClr val="accent6"/>
        </a:fillRef>
        <a:effectRef xmlns:a="http://schemas.openxmlformats.org/drawingml/2006/main" idx="1">
          <a:schemeClr val="accent6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sv-SE"/>
          </a:defPPr>
          <a:lvl1pPr marL="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sv-SE" sz="1200" b="1" dirty="0" err="1"/>
            <a:t>Verksamhets-berättelse</a:t>
          </a:r>
          <a:r>
            <a:rPr lang="sv-SE" sz="1200" b="1" dirty="0"/>
            <a:t> (bokslut)</a:t>
          </a:r>
        </a:p>
      </cdr:txBody>
    </cdr:sp>
  </cdr:relSizeAnchor>
  <cdr:relSizeAnchor xmlns:cdr="http://schemas.openxmlformats.org/drawingml/2006/chartDrawing">
    <cdr:from>
      <cdr:x>0.06954</cdr:x>
      <cdr:y>0.66252</cdr:y>
    </cdr:from>
    <cdr:to>
      <cdr:x>0.28088</cdr:x>
      <cdr:y>0.82901</cdr:y>
    </cdr:to>
    <cdr:sp macro="" textlink="">
      <cdr:nvSpPr>
        <cdr:cNvPr id="14" name="Rektangel med rundade hörn 13"/>
        <cdr:cNvSpPr/>
      </cdr:nvSpPr>
      <cdr:spPr>
        <a:xfrm xmlns:a="http://schemas.openxmlformats.org/drawingml/2006/main">
          <a:off x="522512" y="3795219"/>
          <a:ext cx="1587879" cy="953753"/>
        </a:xfrm>
        <a:prstGeom xmlns:a="http://schemas.openxmlformats.org/drawingml/2006/main" prst="roundRect">
          <a:avLst/>
        </a:prstGeom>
      </cdr:spPr>
      <cdr:style>
        <a:lnRef xmlns:a="http://schemas.openxmlformats.org/drawingml/2006/main" idx="3">
          <a:schemeClr val="lt1"/>
        </a:lnRef>
        <a:fillRef xmlns:a="http://schemas.openxmlformats.org/drawingml/2006/main" idx="1">
          <a:schemeClr val="accent4"/>
        </a:fillRef>
        <a:effectRef xmlns:a="http://schemas.openxmlformats.org/drawingml/2006/main" idx="1">
          <a:schemeClr val="accent4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sv-SE" sz="1200" b="1" dirty="0"/>
            <a:t>Delårsrapport 2 med prognos</a:t>
          </a:r>
        </a:p>
      </cdr:txBody>
    </cdr:sp>
  </cdr:relSizeAnchor>
  <cdr:relSizeAnchor xmlns:cdr="http://schemas.openxmlformats.org/drawingml/2006/chartDrawing">
    <cdr:from>
      <cdr:x>0.36046</cdr:x>
      <cdr:y>0.32574</cdr:y>
    </cdr:from>
    <cdr:to>
      <cdr:x>0.54272</cdr:x>
      <cdr:y>0.46427</cdr:y>
    </cdr:to>
    <cdr:sp macro="" textlink="">
      <cdr:nvSpPr>
        <cdr:cNvPr id="12" name="Rektangel med rundade hörn 11"/>
        <cdr:cNvSpPr/>
      </cdr:nvSpPr>
      <cdr:spPr>
        <a:xfrm xmlns:a="http://schemas.openxmlformats.org/drawingml/2006/main">
          <a:off x="2116358" y="1243009"/>
          <a:ext cx="1070097" cy="528624"/>
        </a:xfrm>
        <a:prstGeom xmlns:a="http://schemas.openxmlformats.org/drawingml/2006/main" prst="roundRect">
          <a:avLst/>
        </a:prstGeom>
      </cdr:spPr>
      <cdr:style>
        <a:lnRef xmlns:a="http://schemas.openxmlformats.org/drawingml/2006/main" idx="2">
          <a:schemeClr val="accent3">
            <a:shade val="50000"/>
          </a:schemeClr>
        </a:lnRef>
        <a:fillRef xmlns:a="http://schemas.openxmlformats.org/drawingml/2006/main" idx="1">
          <a:schemeClr val="accent3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sv-SE" sz="900" dirty="0">
              <a:solidFill>
                <a:schemeClr val="bg1"/>
              </a:solidFill>
            </a:rPr>
            <a:t>Verksamhetsplan (budget)</a:t>
          </a:r>
        </a:p>
      </cdr:txBody>
    </cdr:sp>
  </cdr:relSizeAnchor>
  <cdr:relSizeAnchor xmlns:cdr="http://schemas.openxmlformats.org/drawingml/2006/chartDrawing">
    <cdr:from>
      <cdr:x>0.69784</cdr:x>
      <cdr:y>0.25765</cdr:y>
    </cdr:from>
    <cdr:to>
      <cdr:x>0.85997</cdr:x>
      <cdr:y>0.34373</cdr:y>
    </cdr:to>
    <cdr:sp macro="" textlink="">
      <cdr:nvSpPr>
        <cdr:cNvPr id="15" name="Rektangel med rundade hörn 14"/>
        <cdr:cNvSpPr/>
      </cdr:nvSpPr>
      <cdr:spPr>
        <a:xfrm xmlns:a="http://schemas.openxmlformats.org/drawingml/2006/main">
          <a:off x="5827110" y="1310889"/>
          <a:ext cx="1353826" cy="437970"/>
        </a:xfrm>
        <a:prstGeom xmlns:a="http://schemas.openxmlformats.org/drawingml/2006/main" prst="roundRect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sv-SE" sz="900" dirty="0"/>
            <a:t>Månadsrapport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C41D6E-34A7-43C8-8BF0-A162610BE2DD}" type="datetimeFigureOut">
              <a:rPr lang="sv-SE" smtClean="0"/>
              <a:t>2022-12-16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DB433B-EEF1-459C-BD30-FC2D5DE20E1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204504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76C547-32A9-4FEC-A130-1D1668BF3C47}" type="datetimeFigureOut">
              <a:rPr lang="sv-SE" smtClean="0"/>
              <a:t>2022-12-16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CA95F1-4B56-44FB-9562-75C13022125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38620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8B6A26B-74BF-4554-82AB-77D9FD515615}" type="slidenum">
              <a:rPr lang="sv-SE" smtClean="0"/>
              <a:pPr>
                <a:defRPr/>
              </a:pPr>
              <a:t>1</a:t>
            </a:fld>
            <a:endParaRPr lang="sv-S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B26605-6D69-4A1C-9526-A15BEF770A14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983386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5045CF-5AA6-4D8E-97CD-19CA65488466}" type="slidenum">
              <a:rPr lang="sv-SE">
                <a:solidFill>
                  <a:prstClr val="black"/>
                </a:solidFill>
              </a:rPr>
              <a:pPr/>
              <a:t>12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49154" name="Rectangle 7"/>
          <p:cNvSpPr txBox="1">
            <a:spLocks noGrp="1" noChangeArrowheads="1"/>
          </p:cNvSpPr>
          <p:nvPr/>
        </p:nvSpPr>
        <p:spPr bwMode="auto">
          <a:xfrm>
            <a:off x="3849689" y="9428164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AF21EE98-E204-41B4-ACB8-570C54E4EDD3}" type="slidenum">
              <a:rPr lang="sv-SE" sz="1200">
                <a:solidFill>
                  <a:prstClr val="black"/>
                </a:solidFill>
              </a:rPr>
              <a:pPr algn="r"/>
              <a:t>12</a:t>
            </a:fld>
            <a:endParaRPr lang="sv-SE" sz="1200">
              <a:solidFill>
                <a:prstClr val="black"/>
              </a:solidFill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0937" cy="3722687"/>
          </a:xfrm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b="1" u="sng" dirty="0"/>
              <a:t>Lönelistan</a:t>
            </a:r>
            <a:r>
              <a:rPr lang="sv-SE" b="1" u="sng" baseline="0" dirty="0"/>
              <a:t> viktig</a:t>
            </a:r>
            <a:endParaRPr lang="sv-SE" b="1" u="sng" dirty="0"/>
          </a:p>
        </p:txBody>
      </p:sp>
    </p:spTree>
    <p:extLst>
      <p:ext uri="{BB962C8B-B14F-4D97-AF65-F5344CB8AC3E}">
        <p14:creationId xmlns:p14="http://schemas.microsoft.com/office/powerpoint/2010/main" val="23055786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Social vikt är en</a:t>
            </a:r>
            <a:r>
              <a:rPr lang="sv-SE" baseline="0" dirty="0"/>
              <a:t> fa</a:t>
            </a:r>
            <a:r>
              <a:rPr lang="sv-SE" dirty="0"/>
              <a:t>st ersättning, dvs. ersättning</a:t>
            </a:r>
            <a:r>
              <a:rPr lang="sv-SE" baseline="0" dirty="0"/>
              <a:t> ändras inte om får fler eller färre barn/elever.</a:t>
            </a:r>
            <a:r>
              <a:rPr lang="sv-SE" dirty="0"/>
              <a:t> Sociala</a:t>
            </a:r>
            <a:r>
              <a:rPr lang="sv-SE" baseline="0" dirty="0"/>
              <a:t> vikten </a:t>
            </a:r>
            <a:r>
              <a:rPr lang="sv-SE" dirty="0"/>
              <a:t>grundar</a:t>
            </a:r>
            <a:r>
              <a:rPr lang="sv-SE" baseline="0" dirty="0"/>
              <a:t> sig på de barn/elever som fanns på enheten den 15:e mars året innan.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D3F2ED-DBF9-40B7-A3D0-813C5CFC0A53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227186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5045CF-5AA6-4D8E-97CD-19CA65488466}" type="slidenum">
              <a:rPr lang="sv-SE"/>
              <a:pPr/>
              <a:t>14</a:t>
            </a:fld>
            <a:endParaRPr lang="sv-SE"/>
          </a:p>
        </p:txBody>
      </p:sp>
      <p:sp>
        <p:nvSpPr>
          <p:cNvPr id="49154" name="Rectangle 7"/>
          <p:cNvSpPr txBox="1">
            <a:spLocks noGrp="1" noChangeArrowheads="1"/>
          </p:cNvSpPr>
          <p:nvPr/>
        </p:nvSpPr>
        <p:spPr bwMode="auto">
          <a:xfrm>
            <a:off x="3849689" y="9428164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AF21EE98-E204-41B4-ACB8-570C54E4EDD3}" type="slidenum">
              <a:rPr lang="sv-SE" sz="1200"/>
              <a:pPr algn="r"/>
              <a:t>14</a:t>
            </a:fld>
            <a:endParaRPr lang="sv-SE" sz="120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0937" cy="3722687"/>
          </a:xfrm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b="1" u="sng" dirty="0"/>
              <a:t>Lönelistan</a:t>
            </a:r>
            <a:r>
              <a:rPr lang="sv-SE" b="1" u="sng" baseline="0" dirty="0"/>
              <a:t> viktig</a:t>
            </a:r>
            <a:endParaRPr lang="sv-SE" b="1" u="sng" dirty="0"/>
          </a:p>
        </p:txBody>
      </p:sp>
    </p:spTree>
    <p:extLst>
      <p:ext uri="{BB962C8B-B14F-4D97-AF65-F5344CB8AC3E}">
        <p14:creationId xmlns:p14="http://schemas.microsoft.com/office/powerpoint/2010/main" val="8829731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6D71E4-3CFD-450B-B954-F6C5CAFCD105}" type="slidenum">
              <a:rPr lang="sv-SE" smtClean="0"/>
              <a:t>21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86020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skolv_1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4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20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885011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utan punktuppställ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"/>
          <p:cNvSpPr>
            <a:spLocks noGrp="1"/>
          </p:cNvSpPr>
          <p:nvPr>
            <p:ph type="title" hasCustomPrompt="1"/>
          </p:nvPr>
        </p:nvSpPr>
        <p:spPr>
          <a:xfrm>
            <a:off x="486000" y="249600"/>
            <a:ext cx="8352000" cy="820800"/>
          </a:xfrm>
          <a:prstGeom prst="rect">
            <a:avLst/>
          </a:prstGeom>
        </p:spPr>
        <p:txBody>
          <a:bodyPr lIns="0" tIns="0" rIns="0" bIns="0"/>
          <a:lstStyle>
            <a:lvl1pPr>
              <a:defRPr sz="3400">
                <a:solidFill>
                  <a:srgbClr val="254061"/>
                </a:solidFill>
              </a:defRPr>
            </a:lvl1pPr>
          </a:lstStyle>
          <a:p>
            <a:r>
              <a:rPr lang="en-US" dirty="0"/>
              <a:t>&lt;</a:t>
            </a:r>
            <a:r>
              <a:rPr lang="en-US" dirty="0" err="1"/>
              <a:t>Titel</a:t>
            </a:r>
            <a:r>
              <a:rPr lang="en-US" dirty="0"/>
              <a:t>&gt;</a:t>
            </a:r>
            <a:endParaRPr lang="da-DK" dirty="0"/>
          </a:p>
        </p:txBody>
      </p:sp>
      <p:sp>
        <p:nvSpPr>
          <p:cNvPr id="10" name="Brödtext"/>
          <p:cNvSpPr>
            <a:spLocks noGrp="1"/>
          </p:cNvSpPr>
          <p:nvPr>
            <p:ph type="body" sz="quarter" idx="11" hasCustomPrompt="1"/>
          </p:nvPr>
        </p:nvSpPr>
        <p:spPr>
          <a:xfrm>
            <a:off x="486000" y="1392000"/>
            <a:ext cx="8352000" cy="5065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>
                <a:solidFill>
                  <a:srgbClr val="254061"/>
                </a:solidFill>
              </a:defRPr>
            </a:lvl1pPr>
          </a:lstStyle>
          <a:p>
            <a:pPr lvl="0"/>
            <a:r>
              <a:rPr lang="da-DK" dirty="0"/>
              <a:t>&lt;</a:t>
            </a:r>
            <a:r>
              <a:rPr lang="da-DK" dirty="0" err="1"/>
              <a:t>Brödtext</a:t>
            </a:r>
            <a:r>
              <a:rPr lang="da-DK" dirty="0"/>
              <a:t>&gt;</a:t>
            </a:r>
          </a:p>
        </p:txBody>
      </p:sp>
      <p:sp>
        <p:nvSpPr>
          <p:cNvPr id="5" name="Department"/>
          <p:cNvSpPr txBox="1"/>
          <p:nvPr userDrawn="1"/>
        </p:nvSpPr>
        <p:spPr>
          <a:xfrm>
            <a:off x="4795200" y="6075380"/>
            <a:ext cx="3600000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000" kern="1200">
                <a:solidFill>
                  <a:srgbClr val="254061"/>
                </a:solidFill>
                <a:latin typeface="+mn-lt"/>
                <a:ea typeface="+mn-ea"/>
                <a:cs typeface="+mn-cs"/>
              </a:rPr>
              <a:t>Barn o utbildningsförvaltning</a:t>
            </a:r>
            <a:endParaRPr lang="da-DK" sz="1000" kern="1200" dirty="0">
              <a:solidFill>
                <a:srgbClr val="25406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3" name="Bildobjekt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8801" y="6038400"/>
            <a:ext cx="317019" cy="585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990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ext utan punktuppställ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6000" y="249600"/>
            <a:ext cx="8352000" cy="820800"/>
          </a:xfrm>
          <a:prstGeom prst="rect">
            <a:avLst/>
          </a:prstGeom>
        </p:spPr>
        <p:txBody>
          <a:bodyPr lIns="0" tIns="0" rIns="0" bIns="0"/>
          <a:lstStyle>
            <a:lvl1pPr>
              <a:defRPr sz="3400">
                <a:solidFill>
                  <a:srgbClr val="254061"/>
                </a:solidFill>
              </a:defRPr>
            </a:lvl1pPr>
          </a:lstStyle>
          <a:p>
            <a:r>
              <a:rPr lang="en-US" dirty="0"/>
              <a:t>&lt;</a:t>
            </a:r>
            <a:r>
              <a:rPr lang="en-US" dirty="0" err="1"/>
              <a:t>Titel</a:t>
            </a:r>
            <a:r>
              <a:rPr lang="en-US" dirty="0"/>
              <a:t>&gt;</a:t>
            </a:r>
            <a:endParaRPr lang="da-DK" dirty="0"/>
          </a:p>
        </p:txBody>
      </p:sp>
      <p:sp>
        <p:nvSpPr>
          <p:cNvPr id="10" name="Pladsholder til tekst 9"/>
          <p:cNvSpPr>
            <a:spLocks noGrp="1"/>
          </p:cNvSpPr>
          <p:nvPr>
            <p:ph type="body" sz="quarter" idx="11" hasCustomPrompt="1"/>
          </p:nvPr>
        </p:nvSpPr>
        <p:spPr>
          <a:xfrm>
            <a:off x="486000" y="1392000"/>
            <a:ext cx="8352000" cy="5065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>
                <a:solidFill>
                  <a:srgbClr val="254061"/>
                </a:solidFill>
              </a:defRPr>
            </a:lvl1pPr>
          </a:lstStyle>
          <a:p>
            <a:pPr lvl="0"/>
            <a:r>
              <a:rPr lang="da-DK" dirty="0"/>
              <a:t>&lt;</a:t>
            </a:r>
            <a:r>
              <a:rPr lang="da-DK" dirty="0" err="1"/>
              <a:t>Brödtext</a:t>
            </a:r>
            <a:r>
              <a:rPr lang="da-DK" dirty="0"/>
              <a:t>&gt;</a:t>
            </a:r>
          </a:p>
        </p:txBody>
      </p:sp>
      <p:pic>
        <p:nvPicPr>
          <p:cNvPr id="3" name="Bildobjekt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8801" y="6038400"/>
            <a:ext cx="317019" cy="585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228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>
          <a:xfrm>
            <a:off x="1061175" y="5897961"/>
            <a:ext cx="1530451" cy="27516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>
          <a:xfrm>
            <a:off x="3123798" y="5897961"/>
            <a:ext cx="2896406" cy="27516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>
          <a:xfrm>
            <a:off x="6554012" y="5897961"/>
            <a:ext cx="1675594" cy="27516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073970B-179F-4FEA-93CF-8A0F04B8D636}" type="slidenum">
              <a:rPr lang="sv-SE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32487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720000" y="792000"/>
            <a:ext cx="8229600" cy="1143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0000" y="1800000"/>
            <a:ext cx="8229600" cy="45259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4" name="Bildobjekt 3" descr="skolv_2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3439"/>
            <a:ext cx="9144000" cy="2884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825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5" r:id="rId3"/>
    <p:sldLayoutId id="2147483666" r:id="rId4"/>
    <p:sldLayoutId id="2147483667" r:id="rId5"/>
  </p:sldLayoutIdLst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chemeClr val="bg2">
              <a:lumMod val="25000"/>
            </a:schemeClr>
          </a:solidFill>
          <a:latin typeface="Georgia"/>
          <a:ea typeface="+mj-ea"/>
          <a:cs typeface="Georgi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4A452A"/>
          </a:solidFill>
          <a:latin typeface="Georgia"/>
          <a:ea typeface="+mn-ea"/>
          <a:cs typeface="Georgi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4A452A"/>
          </a:solidFill>
          <a:latin typeface="Georgia"/>
          <a:ea typeface="+mn-ea"/>
          <a:cs typeface="Georgi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4A452A"/>
          </a:solidFill>
          <a:latin typeface="Georgia"/>
          <a:ea typeface="+mn-ea"/>
          <a:cs typeface="Georgi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4A452A"/>
          </a:solidFill>
          <a:latin typeface="Georgia"/>
          <a:ea typeface="+mn-ea"/>
          <a:cs typeface="Georgi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4A452A"/>
          </a:solidFill>
          <a:latin typeface="Georgia"/>
          <a:ea typeface="+mn-ea"/>
          <a:cs typeface="Georgi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ubrik 3"/>
          <p:cNvSpPr>
            <a:spLocks noGrp="1"/>
          </p:cNvSpPr>
          <p:nvPr>
            <p:ph type="ctrTitle" idx="4294967295"/>
          </p:nvPr>
        </p:nvSpPr>
        <p:spPr>
          <a:xfrm>
            <a:off x="174625" y="1490663"/>
            <a:ext cx="9144000" cy="2439987"/>
          </a:xfrm>
        </p:spPr>
        <p:txBody>
          <a:bodyPr/>
          <a:lstStyle/>
          <a:p>
            <a:pPr eaLnBrk="1" hangingPunct="1"/>
            <a:r>
              <a:rPr lang="sv-SE" sz="6000" dirty="0" err="1">
                <a:solidFill>
                  <a:srgbClr val="FFFFFF"/>
                </a:solidFill>
                <a:latin typeface="Georgia" pitchFamily="18" charset="0"/>
                <a:cs typeface="Georgia" pitchFamily="18" charset="0"/>
              </a:rPr>
              <a:t>Förskolenämnden</a:t>
            </a:r>
            <a:br>
              <a:rPr lang="sv-SE" sz="6000" dirty="0">
                <a:solidFill>
                  <a:srgbClr val="FFFFFF"/>
                </a:solidFill>
                <a:latin typeface="Georgia" pitchFamily="18" charset="0"/>
                <a:cs typeface="Georgia" pitchFamily="18" charset="0"/>
              </a:rPr>
            </a:br>
            <a:r>
              <a:rPr lang="sv-SE" sz="6000" dirty="0">
                <a:solidFill>
                  <a:srgbClr val="FFFFFF"/>
                </a:solidFill>
                <a:latin typeface="Georgia" pitchFamily="18" charset="0"/>
                <a:cs typeface="Georgia" pitchFamily="18" charset="0"/>
              </a:rPr>
              <a:t>Ekonomi - Verksamhet</a:t>
            </a:r>
            <a:br>
              <a:rPr lang="sv-SE" sz="6000" dirty="0">
                <a:solidFill>
                  <a:srgbClr val="FFFFFF"/>
                </a:solidFill>
                <a:latin typeface="Georgia" pitchFamily="18" charset="0"/>
                <a:cs typeface="Georgia" pitchFamily="18" charset="0"/>
              </a:rPr>
            </a:br>
            <a:r>
              <a:rPr lang="sv-SE" sz="6000" dirty="0">
                <a:solidFill>
                  <a:srgbClr val="FFFFFF"/>
                </a:solidFill>
                <a:latin typeface="Georgia" pitchFamily="18" charset="0"/>
                <a:cs typeface="Georgia" pitchFamily="18" charset="0"/>
              </a:rPr>
              <a:t>2022-12-16</a:t>
            </a:r>
          </a:p>
        </p:txBody>
      </p:sp>
    </p:spTree>
    <p:extLst>
      <p:ext uri="{BB962C8B-B14F-4D97-AF65-F5344CB8AC3E}">
        <p14:creationId xmlns:p14="http://schemas.microsoft.com/office/powerpoint/2010/main" val="37658363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35483" y="261336"/>
            <a:ext cx="8229600" cy="850006"/>
          </a:xfrm>
        </p:spPr>
        <p:txBody>
          <a:bodyPr/>
          <a:lstStyle/>
          <a:p>
            <a:pPr algn="ctr"/>
            <a:r>
              <a:rPr lang="sv-SE" sz="3600" dirty="0"/>
              <a:t>Budgetprocessen - Kommunal utförare</a:t>
            </a:r>
          </a:p>
        </p:txBody>
      </p:sp>
      <p:sp>
        <p:nvSpPr>
          <p:cNvPr id="16" name="Höger 15"/>
          <p:cNvSpPr/>
          <p:nvPr/>
        </p:nvSpPr>
        <p:spPr>
          <a:xfrm>
            <a:off x="495300" y="4733926"/>
            <a:ext cx="8077199" cy="1495424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7" name="textruta 16"/>
          <p:cNvSpPr txBox="1"/>
          <p:nvPr/>
        </p:nvSpPr>
        <p:spPr>
          <a:xfrm>
            <a:off x="2076451" y="5257800"/>
            <a:ext cx="49244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/>
              <a:t>Budgetprocess  -  Skolverksamheter</a:t>
            </a:r>
          </a:p>
        </p:txBody>
      </p:sp>
      <p:cxnSp>
        <p:nvCxnSpPr>
          <p:cNvPr id="28" name="Rak 27"/>
          <p:cNvCxnSpPr/>
          <p:nvPr/>
        </p:nvCxnSpPr>
        <p:spPr>
          <a:xfrm>
            <a:off x="533400" y="895350"/>
            <a:ext cx="0" cy="412432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Rak 29"/>
          <p:cNvCxnSpPr/>
          <p:nvPr/>
        </p:nvCxnSpPr>
        <p:spPr>
          <a:xfrm>
            <a:off x="3267075" y="904875"/>
            <a:ext cx="0" cy="412432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Rak 30"/>
          <p:cNvCxnSpPr/>
          <p:nvPr/>
        </p:nvCxnSpPr>
        <p:spPr>
          <a:xfrm>
            <a:off x="5991225" y="914400"/>
            <a:ext cx="0" cy="412432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ruta 31"/>
          <p:cNvSpPr txBox="1"/>
          <p:nvPr/>
        </p:nvSpPr>
        <p:spPr>
          <a:xfrm>
            <a:off x="566737" y="4711185"/>
            <a:ext cx="2700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400" b="1" dirty="0"/>
              <a:t>OKTOBER</a:t>
            </a:r>
          </a:p>
        </p:txBody>
      </p:sp>
      <p:sp>
        <p:nvSpPr>
          <p:cNvPr id="33" name="textruta 32"/>
          <p:cNvSpPr txBox="1"/>
          <p:nvPr/>
        </p:nvSpPr>
        <p:spPr>
          <a:xfrm>
            <a:off x="3271837" y="4701660"/>
            <a:ext cx="2700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400" b="1" dirty="0"/>
              <a:t>NOVEMBER</a:t>
            </a:r>
          </a:p>
        </p:txBody>
      </p:sp>
      <p:sp>
        <p:nvSpPr>
          <p:cNvPr id="34" name="textruta 33"/>
          <p:cNvSpPr txBox="1"/>
          <p:nvPr/>
        </p:nvSpPr>
        <p:spPr>
          <a:xfrm>
            <a:off x="5710237" y="4711185"/>
            <a:ext cx="2700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400" b="1" dirty="0"/>
              <a:t>DECEMBER</a:t>
            </a:r>
          </a:p>
        </p:txBody>
      </p:sp>
      <p:sp>
        <p:nvSpPr>
          <p:cNvPr id="7" name="Rektangel med rundade hörn 6"/>
          <p:cNvSpPr/>
          <p:nvPr/>
        </p:nvSpPr>
        <p:spPr>
          <a:xfrm>
            <a:off x="533399" y="969353"/>
            <a:ext cx="2733675" cy="493103"/>
          </a:xfrm>
          <a:prstGeom prst="round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1600" b="1" dirty="0">
                <a:solidFill>
                  <a:schemeClr val="tx1"/>
                </a:solidFill>
              </a:rPr>
              <a:t>Barnbudget volym, VT/HT</a:t>
            </a:r>
          </a:p>
        </p:txBody>
      </p:sp>
      <p:sp>
        <p:nvSpPr>
          <p:cNvPr id="14" name="Rektangel med rundade hörn 13"/>
          <p:cNvSpPr/>
          <p:nvPr/>
        </p:nvSpPr>
        <p:spPr>
          <a:xfrm>
            <a:off x="533399" y="1553673"/>
            <a:ext cx="2733676" cy="408477"/>
          </a:xfrm>
          <a:prstGeom prst="round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1600" b="1" dirty="0">
                <a:solidFill>
                  <a:schemeClr val="tx1"/>
                </a:solidFill>
              </a:rPr>
              <a:t>Lokalkostnader</a:t>
            </a:r>
          </a:p>
        </p:txBody>
      </p:sp>
      <p:sp>
        <p:nvSpPr>
          <p:cNvPr id="35" name="Rektangel med rundade hörn 34"/>
          <p:cNvSpPr/>
          <p:nvPr/>
        </p:nvSpPr>
        <p:spPr>
          <a:xfrm>
            <a:off x="552451" y="2525885"/>
            <a:ext cx="5405437" cy="762260"/>
          </a:xfrm>
          <a:prstGeom prst="round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1600" b="1" dirty="0">
                <a:solidFill>
                  <a:schemeClr val="tx1"/>
                </a:solidFill>
              </a:rPr>
              <a:t>Personalbudget</a:t>
            </a:r>
          </a:p>
          <a:p>
            <a:pPr algn="ctr"/>
            <a:r>
              <a:rPr lang="sv-SE" sz="1600" b="1" dirty="0">
                <a:solidFill>
                  <a:schemeClr val="tx1"/>
                </a:solidFill>
              </a:rPr>
              <a:t>Modell med årsarbetare i typförskola</a:t>
            </a:r>
          </a:p>
        </p:txBody>
      </p:sp>
      <p:sp>
        <p:nvSpPr>
          <p:cNvPr id="36" name="Rektangel med rundade hörn 35"/>
          <p:cNvSpPr/>
          <p:nvPr/>
        </p:nvSpPr>
        <p:spPr>
          <a:xfrm>
            <a:off x="533399" y="2034540"/>
            <a:ext cx="2705100" cy="408477"/>
          </a:xfrm>
          <a:prstGeom prst="round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1600" b="1" dirty="0">
                <a:solidFill>
                  <a:schemeClr val="tx1"/>
                </a:solidFill>
              </a:rPr>
              <a:t>Övriga kostnader</a:t>
            </a:r>
          </a:p>
        </p:txBody>
      </p:sp>
      <p:sp>
        <p:nvSpPr>
          <p:cNvPr id="39" name="Rektangel med rundade hörn 38"/>
          <p:cNvSpPr/>
          <p:nvPr/>
        </p:nvSpPr>
        <p:spPr>
          <a:xfrm>
            <a:off x="5222082" y="3216901"/>
            <a:ext cx="1528763" cy="665651"/>
          </a:xfrm>
          <a:prstGeom prst="round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1600" b="1" dirty="0">
                <a:solidFill>
                  <a:schemeClr val="tx1"/>
                </a:solidFill>
              </a:rPr>
              <a:t>Enhetens förutsättningar</a:t>
            </a:r>
          </a:p>
          <a:p>
            <a:pPr algn="ctr"/>
            <a:r>
              <a:rPr lang="sv-SE" sz="1600" b="1" dirty="0">
                <a:solidFill>
                  <a:schemeClr val="tx1"/>
                </a:solidFill>
              </a:rPr>
              <a:t>från Nämnd</a:t>
            </a:r>
          </a:p>
        </p:txBody>
      </p:sp>
      <p:sp>
        <p:nvSpPr>
          <p:cNvPr id="41" name="Rektangel med rundade hörn 40"/>
          <p:cNvSpPr/>
          <p:nvPr/>
        </p:nvSpPr>
        <p:spPr>
          <a:xfrm>
            <a:off x="7299259" y="3895724"/>
            <a:ext cx="1327084" cy="665651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1600" b="1" dirty="0">
                <a:solidFill>
                  <a:schemeClr val="tx1"/>
                </a:solidFill>
              </a:rPr>
              <a:t>Färdig Budget</a:t>
            </a:r>
          </a:p>
        </p:txBody>
      </p:sp>
      <p:sp>
        <p:nvSpPr>
          <p:cNvPr id="18" name="Rektangel med rundade hörn 17"/>
          <p:cNvSpPr/>
          <p:nvPr/>
        </p:nvSpPr>
        <p:spPr>
          <a:xfrm>
            <a:off x="5981699" y="3895725"/>
            <a:ext cx="1317559" cy="665651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1600" b="1" dirty="0">
                <a:solidFill>
                  <a:schemeClr val="tx1"/>
                </a:solidFill>
              </a:rPr>
              <a:t>Utkast Budget</a:t>
            </a:r>
          </a:p>
        </p:txBody>
      </p:sp>
    </p:spTree>
    <p:extLst>
      <p:ext uri="{BB962C8B-B14F-4D97-AF65-F5344CB8AC3E}">
        <p14:creationId xmlns:p14="http://schemas.microsoft.com/office/powerpoint/2010/main" val="21307529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5B75E63-AC73-463F-BEA0-B510DEEF9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sz="3600" dirty="0"/>
              <a:t>Fördelning av intäktsbudget 2022</a:t>
            </a:r>
          </a:p>
        </p:txBody>
      </p:sp>
      <p:pic>
        <p:nvPicPr>
          <p:cNvPr id="4" name="Platshållare för innehåll 3">
            <a:extLst>
              <a:ext uri="{FF2B5EF4-FFF2-40B4-BE49-F238E27FC236}">
                <a16:creationId xmlns:a16="http://schemas.microsoft.com/office/drawing/2014/main" id="{9ACFDF16-A1B5-4C7D-B8D4-73EB3F146A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9000" y="1608181"/>
            <a:ext cx="6913145" cy="415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9186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47690" y="296848"/>
            <a:ext cx="8220075" cy="936625"/>
          </a:xfrm>
        </p:spPr>
        <p:txBody>
          <a:bodyPr/>
          <a:lstStyle/>
          <a:p>
            <a:pPr algn="ctr"/>
            <a:r>
              <a:rPr lang="sv-SE" sz="3200" dirty="0">
                <a:solidFill>
                  <a:schemeClr val="tx1"/>
                </a:solidFill>
                <a:latin typeface="Arial Unicode MS" pitchFamily="34" charset="-128"/>
              </a:rPr>
              <a:t>Beställarersättning 2022 – Förskola</a:t>
            </a:r>
            <a:br>
              <a:rPr lang="sv-SE" sz="3200" b="1" dirty="0">
                <a:solidFill>
                  <a:schemeClr val="tx1"/>
                </a:solidFill>
                <a:latin typeface="Arial Unicode MS" pitchFamily="34" charset="-128"/>
              </a:rPr>
            </a:br>
            <a:r>
              <a:rPr lang="sv-SE" sz="1800" dirty="0">
                <a:solidFill>
                  <a:schemeClr val="tx1"/>
                </a:solidFill>
                <a:latin typeface="Arial Unicode MS" pitchFamily="34" charset="-128"/>
              </a:rPr>
              <a:t>Budget kommunal utförare</a:t>
            </a:r>
            <a:br>
              <a:rPr lang="sv-SE" sz="3600" dirty="0">
                <a:latin typeface="Arial Unicode MS" pitchFamily="34" charset="-128"/>
              </a:rPr>
            </a:br>
            <a:endParaRPr lang="sv-SE" sz="5400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DB2A3A93-163F-4252-805B-E65D1A05E9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1887" y="1371809"/>
            <a:ext cx="5246890" cy="4288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0040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0000" y="792000"/>
            <a:ext cx="8229600" cy="626897"/>
          </a:xfrm>
        </p:spPr>
        <p:txBody>
          <a:bodyPr/>
          <a:lstStyle/>
          <a:p>
            <a:pPr algn="ctr"/>
            <a:r>
              <a:rPr lang="sv-SE" sz="3600" dirty="0"/>
              <a:t>Social vikt	- Förskola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20000" y="1579283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v-SE" sz="1600" i="1" dirty="0"/>
          </a:p>
          <a:p>
            <a:r>
              <a:rPr lang="sv-SE" sz="1600" b="1" dirty="0"/>
              <a:t>Utländsk bakgrund 50 % </a:t>
            </a:r>
            <a:r>
              <a:rPr lang="sv-SE" sz="1600" dirty="0"/>
              <a:t>”barnet är fött utomlands eller båda barnets föräldrar är födda utomlands”</a:t>
            </a:r>
          </a:p>
          <a:p>
            <a:pPr marL="0" indent="0">
              <a:buNone/>
            </a:pPr>
            <a:r>
              <a:rPr lang="sv-SE" sz="1600" b="1" dirty="0"/>
              <a:t>	</a:t>
            </a:r>
            <a:endParaRPr lang="sv-SE" sz="1600" dirty="0"/>
          </a:p>
          <a:p>
            <a:r>
              <a:rPr lang="sv-SE" sz="1600" b="1" dirty="0"/>
              <a:t>Föräldrarnas utbildningsnivå 50 %: </a:t>
            </a:r>
            <a:r>
              <a:rPr lang="sv-SE" sz="1600" dirty="0"/>
              <a:t>Beräknas på den föräldern med högst utbildningsnivå. </a:t>
            </a:r>
          </a:p>
          <a:p>
            <a:endParaRPr lang="sv-SE" sz="1600" dirty="0"/>
          </a:p>
        </p:txBody>
      </p:sp>
    </p:spTree>
    <p:extLst>
      <p:ext uri="{BB962C8B-B14F-4D97-AF65-F5344CB8AC3E}">
        <p14:creationId xmlns:p14="http://schemas.microsoft.com/office/powerpoint/2010/main" val="28112341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876300" y="461665"/>
            <a:ext cx="7223445" cy="936625"/>
          </a:xfrm>
        </p:spPr>
        <p:txBody>
          <a:bodyPr/>
          <a:lstStyle/>
          <a:p>
            <a:pPr algn="ctr"/>
            <a:r>
              <a:rPr lang="sv-SE" sz="3200" dirty="0">
                <a:solidFill>
                  <a:schemeClr val="tx1"/>
                </a:solidFill>
                <a:latin typeface="Arial Unicode MS" pitchFamily="34" charset="-128"/>
              </a:rPr>
              <a:t>Beställarersättning 2022 – Förskola</a:t>
            </a:r>
            <a:br>
              <a:rPr lang="sv-SE" sz="3600" dirty="0">
                <a:latin typeface="Arial Unicode MS" pitchFamily="34" charset="-128"/>
              </a:rPr>
            </a:br>
            <a:endParaRPr lang="sv-SE" sz="5400" dirty="0"/>
          </a:p>
        </p:txBody>
      </p:sp>
      <p:sp>
        <p:nvSpPr>
          <p:cNvPr id="48146" name="Text Box 18"/>
          <p:cNvSpPr txBox="1">
            <a:spLocks noChangeArrowheads="1"/>
          </p:cNvSpPr>
          <p:nvPr/>
        </p:nvSpPr>
        <p:spPr bwMode="auto">
          <a:xfrm>
            <a:off x="1144561" y="1177498"/>
            <a:ext cx="7315198" cy="2785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sv-SE" sz="2400" b="1" dirty="0"/>
              <a:t>Rörliga ersättningar per barn och år, Kr - Exempel</a:t>
            </a:r>
          </a:p>
          <a:p>
            <a:r>
              <a:rPr lang="sv-SE" sz="1100" dirty="0"/>
              <a:t>	</a:t>
            </a:r>
          </a:p>
          <a:p>
            <a:r>
              <a:rPr lang="sv-SE" sz="2000" dirty="0"/>
              <a:t>			      		  </a:t>
            </a:r>
            <a:r>
              <a:rPr lang="sv-SE" sz="2000" b="1" u="sng" dirty="0"/>
              <a:t>1-3 år</a:t>
            </a:r>
            <a:r>
              <a:rPr lang="sv-SE" sz="2000" dirty="0"/>
              <a:t>	        </a:t>
            </a:r>
            <a:r>
              <a:rPr lang="sv-SE" sz="2000" b="1" u="sng" dirty="0"/>
              <a:t>4-6 år</a:t>
            </a:r>
          </a:p>
          <a:p>
            <a:pPr>
              <a:buFontTx/>
              <a:buChar char="•"/>
            </a:pPr>
            <a:r>
              <a:rPr lang="sv-SE" sz="2000" dirty="0"/>
              <a:t>Max 20 </a:t>
            </a:r>
            <a:r>
              <a:rPr lang="sv-SE" sz="2000" dirty="0" err="1"/>
              <a:t>tim</a:t>
            </a:r>
            <a:r>
              <a:rPr lang="sv-SE" sz="2000" dirty="0"/>
              <a:t> 			  96.860		74.460</a:t>
            </a:r>
          </a:p>
          <a:p>
            <a:pPr>
              <a:buFontTx/>
              <a:buChar char="•"/>
            </a:pPr>
            <a:r>
              <a:rPr lang="sv-SE" sz="2000" dirty="0"/>
              <a:t>Över 20 </a:t>
            </a:r>
            <a:r>
              <a:rPr lang="sv-SE" sz="2000" dirty="0" err="1"/>
              <a:t>tim</a:t>
            </a:r>
            <a:r>
              <a:rPr lang="sv-SE" sz="2000" dirty="0"/>
              <a:t>	    		134.550	      103.530</a:t>
            </a:r>
          </a:p>
          <a:p>
            <a:endParaRPr lang="sv-SE" sz="2000" dirty="0"/>
          </a:p>
          <a:p>
            <a:endParaRPr lang="sv-SE" sz="2000" u="sng" dirty="0"/>
          </a:p>
          <a:p>
            <a:r>
              <a:rPr lang="sv-SE" sz="2000" b="1" dirty="0"/>
              <a:t>Lokalersättning	</a:t>
            </a:r>
            <a:r>
              <a:rPr lang="sv-SE" sz="2000" dirty="0"/>
              <a:t>  </a:t>
            </a:r>
          </a:p>
          <a:p>
            <a:r>
              <a:rPr lang="sv-SE" sz="2000" dirty="0"/>
              <a:t>Kommunal	</a:t>
            </a:r>
            <a:r>
              <a:rPr lang="sv-SE" dirty="0"/>
              <a:t>100% ersättning för faktisk lokalkostnad</a:t>
            </a:r>
          </a:p>
        </p:txBody>
      </p:sp>
    </p:spTree>
    <p:extLst>
      <p:ext uri="{BB962C8B-B14F-4D97-AF65-F5344CB8AC3E}">
        <p14:creationId xmlns:p14="http://schemas.microsoft.com/office/powerpoint/2010/main" val="38703111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CD8F3A-D0D1-46D5-A1C9-DFBFF9CE0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477" y="356217"/>
            <a:ext cx="8229600" cy="1143000"/>
          </a:xfrm>
        </p:spPr>
        <p:txBody>
          <a:bodyPr/>
          <a:lstStyle/>
          <a:p>
            <a:pPr algn="ctr"/>
            <a:r>
              <a:rPr lang="sv-SE" dirty="0"/>
              <a:t>Årsfluktuationer – barnvolymer</a:t>
            </a:r>
            <a:br>
              <a:rPr lang="sv-SE" dirty="0"/>
            </a:br>
            <a:r>
              <a:rPr lang="sv-SE" sz="2000" dirty="0"/>
              <a:t>Ex budget och utfall 2022</a:t>
            </a:r>
          </a:p>
        </p:txBody>
      </p:sp>
      <p:pic>
        <p:nvPicPr>
          <p:cNvPr id="4" name="Platshållare för innehåll 3">
            <a:extLst>
              <a:ext uri="{FF2B5EF4-FFF2-40B4-BE49-F238E27FC236}">
                <a16:creationId xmlns:a16="http://schemas.microsoft.com/office/drawing/2014/main" id="{84CA4402-8AE9-4F45-800B-31E7AEAAFA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60459" y="1677881"/>
            <a:ext cx="7161636" cy="4252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9884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BB1A05B-9C92-4183-8C83-897D519CC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sz="3600" dirty="0"/>
              <a:t>Intäkter per förskola</a:t>
            </a:r>
            <a:br>
              <a:rPr lang="sv-SE" sz="3600" dirty="0"/>
            </a:br>
            <a:r>
              <a:rPr lang="sv-SE" sz="1600" dirty="0"/>
              <a:t>Exempel (Intäkter jan-nov 2022)</a:t>
            </a:r>
          </a:p>
        </p:txBody>
      </p:sp>
      <p:pic>
        <p:nvPicPr>
          <p:cNvPr id="4" name="Platshållare för innehåll 3">
            <a:extLst>
              <a:ext uri="{FF2B5EF4-FFF2-40B4-BE49-F238E27FC236}">
                <a16:creationId xmlns:a16="http://schemas.microsoft.com/office/drawing/2014/main" id="{A89F203C-19C1-4312-98A7-21C8FC0D0C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94648" y="2133062"/>
            <a:ext cx="5416021" cy="3249613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D319CC1C-70A2-4A5A-AB42-595EFBEE14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7582" y="2133062"/>
            <a:ext cx="5416019" cy="3249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1338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3187D90-A563-4843-8375-03F7D70F8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92000"/>
            <a:ext cx="8210936" cy="823737"/>
          </a:xfrm>
        </p:spPr>
        <p:txBody>
          <a:bodyPr/>
          <a:lstStyle/>
          <a:p>
            <a:pPr algn="ctr"/>
            <a:r>
              <a:rPr lang="sv-SE" sz="3600" dirty="0"/>
              <a:t>Fördelning av kostnadsbudget 2022</a:t>
            </a:r>
            <a:endParaRPr lang="sv-SE" dirty="0"/>
          </a:p>
        </p:txBody>
      </p:sp>
      <p:pic>
        <p:nvPicPr>
          <p:cNvPr id="6" name="Platshållare för innehåll 5">
            <a:extLst>
              <a:ext uri="{FF2B5EF4-FFF2-40B4-BE49-F238E27FC236}">
                <a16:creationId xmlns:a16="http://schemas.microsoft.com/office/drawing/2014/main" id="{AB24800E-3FD9-4FD1-B234-DE863DF265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11734" y="1615737"/>
            <a:ext cx="6889339" cy="4234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0578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1D54D14-97DC-43D3-97EB-0ED6F8C9D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/>
              <a:t>Typförskola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B23459F2-B75C-4292-AAF5-1603D1E07E8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sv-S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Likvärdiga förutsättningar mellan förskolor och rättvisande resultatkrav (budget)</a:t>
            </a:r>
          </a:p>
          <a:p>
            <a:endParaRPr lang="sv-S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Ett planeringsverktyg för personalorganisation för rektorer</a:t>
            </a:r>
          </a:p>
          <a:p>
            <a:endParaRPr lang="sv-S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Ett jämförande verktyg för verksamhetschefer och rektorer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87255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1D54D14-97DC-43D3-97EB-0ED6F8C9D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/>
              <a:t>Uppgifter att utgå ifrån 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B23459F2-B75C-4292-AAF5-1603D1E07E8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v-SE" dirty="0"/>
              <a:t>Det förväntade antalet barn</a:t>
            </a:r>
          </a:p>
          <a:p>
            <a:r>
              <a:rPr lang="sv-SE" dirty="0"/>
              <a:t>	-per månad</a:t>
            </a:r>
          </a:p>
          <a:p>
            <a:r>
              <a:rPr lang="sv-SE" dirty="0"/>
              <a:t>	-uppdelat på ålder och vistelsetid</a:t>
            </a:r>
          </a:p>
          <a:p>
            <a:endParaRPr lang="sv-SE" dirty="0"/>
          </a:p>
          <a:p>
            <a:r>
              <a:rPr lang="sv-SE" dirty="0"/>
              <a:t>Planerat antal årsarbetare</a:t>
            </a:r>
          </a:p>
          <a:p>
            <a:r>
              <a:rPr lang="sv-SE" dirty="0"/>
              <a:t>	-roller istället för namn</a:t>
            </a:r>
          </a:p>
        </p:txBody>
      </p:sp>
    </p:spTree>
    <p:extLst>
      <p:ext uri="{BB962C8B-B14F-4D97-AF65-F5344CB8AC3E}">
        <p14:creationId xmlns:p14="http://schemas.microsoft.com/office/powerpoint/2010/main" val="1047124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8AB7EFD-434F-494D-AB70-F0755FA78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/>
              <a:t>Övergripande mål</a:t>
            </a:r>
          </a:p>
        </p:txBody>
      </p:sp>
      <p:pic>
        <p:nvPicPr>
          <p:cNvPr id="4" name="Platshållare för innehåll 3">
            <a:extLst>
              <a:ext uri="{FF2B5EF4-FFF2-40B4-BE49-F238E27FC236}">
                <a16:creationId xmlns:a16="http://schemas.microsoft.com/office/drawing/2014/main" id="{951A1064-DC68-4C13-9B7C-83EDE1B1F5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97854" y="2856411"/>
            <a:ext cx="7551746" cy="1796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813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7E07BFF-8C9D-4E04-B76D-FFA073BCD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Pedagogisk personal i barngrupp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51787093-9014-44FE-BE59-E94BCFF2007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v-SE" dirty="0"/>
              <a:t>Utifrån fördelningen på barnen (ålder och vistelsetid) ger modellen en grundbemanning. Fler barn per pedagog i högre åldrar. Exempel;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Barn 1-3 år: 1 årsarbetare på 5 barn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Barn 4-6 år: 1 årsarbetare på 7 barn</a:t>
            </a:r>
          </a:p>
          <a:p>
            <a:endParaRPr lang="sv-SE" dirty="0"/>
          </a:p>
          <a:p>
            <a:r>
              <a:rPr lang="sv-SE" dirty="0"/>
              <a:t>Social vikt, Statsbidrag och </a:t>
            </a:r>
            <a:r>
              <a:rPr lang="sv-SE" dirty="0" err="1"/>
              <a:t>Bibass</a:t>
            </a:r>
            <a:r>
              <a:rPr lang="sv-SE" dirty="0"/>
              <a:t>+ omvandlas till extra tjänster</a:t>
            </a:r>
          </a:p>
          <a:p>
            <a:endParaRPr lang="sv-SE" dirty="0"/>
          </a:p>
          <a:p>
            <a:r>
              <a:rPr lang="sv-SE" dirty="0"/>
              <a:t>Ytterligare viss kompensation kan ges, som t ex liten förskola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25108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FE428E6-84D3-49A3-BB8D-D04024D05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/>
              <a:t>Mål är att nå 0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FAF060F-73E4-47A0-888B-BFF7A367297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v-SE" dirty="0"/>
              <a:t>Antalet årsarbetare som modellen ger (</a:t>
            </a:r>
            <a:r>
              <a:rPr lang="sv-SE" dirty="0" err="1"/>
              <a:t>fg</a:t>
            </a:r>
            <a:r>
              <a:rPr lang="sv-SE" dirty="0"/>
              <a:t> bild) jämförs mot antalet årsarbetare på respektive förskola</a:t>
            </a:r>
          </a:p>
          <a:p>
            <a:endParaRPr lang="sv-SE" dirty="0"/>
          </a:p>
          <a:p>
            <a:r>
              <a:rPr lang="sv-SE" dirty="0"/>
              <a:t>För att nå likvärdighet mellan förskolorna ska alla förskolor hamna på 0, dvs ingen </a:t>
            </a:r>
            <a:r>
              <a:rPr lang="sv-SE" dirty="0" err="1"/>
              <a:t>diff</a:t>
            </a:r>
            <a:r>
              <a:rPr lang="sv-SE" dirty="0"/>
              <a:t> mellan modell och vad rektor säger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52119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26B49C5-FB10-4ED1-8587-74BF43BC1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/>
              <a:t>Lokalkostnader</a:t>
            </a:r>
            <a:br>
              <a:rPr lang="sv-SE" dirty="0"/>
            </a:br>
            <a:r>
              <a:rPr lang="sv-SE" sz="2000" dirty="0"/>
              <a:t>Av kostnaderna är ca 15 % lokalkostnader som fördelas enligt nedan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DF9797F4-A1F2-4149-984D-0B6B84C5A2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3010" y="1392000"/>
            <a:ext cx="6777981" cy="4074000"/>
          </a:xfrm>
          <a:prstGeom prst="rect">
            <a:avLst/>
          </a:prstGeom>
        </p:spPr>
      </p:pic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1E2F847C-25B9-4B0A-8B67-7111A92E9EE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004328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25455" y="559253"/>
            <a:ext cx="7493089" cy="1143000"/>
          </a:xfrm>
        </p:spPr>
        <p:txBody>
          <a:bodyPr/>
          <a:lstStyle/>
          <a:p>
            <a:pPr algn="ctr"/>
            <a:r>
              <a:rPr lang="sv-SE" sz="3048" b="1" dirty="0"/>
              <a:t>Övriga kostnader</a:t>
            </a:r>
            <a:br>
              <a:rPr lang="sv-SE" sz="3048" b="1" dirty="0"/>
            </a:br>
            <a:br>
              <a:rPr lang="sv-SE" sz="3048" b="1" dirty="0"/>
            </a:br>
            <a:r>
              <a:rPr lang="sv-SE" sz="1905" dirty="0"/>
              <a:t>Av kostnaderna är ca 14 % övriga kostnader som fördelas enligt nedan</a:t>
            </a:r>
          </a:p>
        </p:txBody>
      </p:sp>
      <p:pic>
        <p:nvPicPr>
          <p:cNvPr id="12" name="Platshållare för innehåll 11">
            <a:extLst>
              <a:ext uri="{FF2B5EF4-FFF2-40B4-BE49-F238E27FC236}">
                <a16:creationId xmlns:a16="http://schemas.microsoft.com/office/drawing/2014/main" id="{7F01A0B3-A20C-46D1-81DA-5571DF9629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1265" y="2554342"/>
            <a:ext cx="7063602" cy="2133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5636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F305D89-A7B1-4898-AC95-06E1EBCBE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631098"/>
            <a:ext cx="8594592" cy="1143000"/>
          </a:xfrm>
        </p:spPr>
        <p:txBody>
          <a:bodyPr/>
          <a:lstStyle/>
          <a:p>
            <a:pPr algn="ctr"/>
            <a:r>
              <a:rPr lang="sv-SE" dirty="0"/>
              <a:t>Fördelning av täckningsbidrag</a:t>
            </a:r>
            <a:br>
              <a:rPr lang="sv-SE" dirty="0"/>
            </a:br>
            <a:r>
              <a:rPr lang="sv-SE" sz="1800" dirty="0"/>
              <a:t>Andelen om cirka 4% av totala kostnader fördelas enligt diagrammet (Budget 2022)</a:t>
            </a:r>
          </a:p>
        </p:txBody>
      </p:sp>
      <p:pic>
        <p:nvPicPr>
          <p:cNvPr id="4" name="Platshållare för innehåll 3">
            <a:extLst>
              <a:ext uri="{FF2B5EF4-FFF2-40B4-BE49-F238E27FC236}">
                <a16:creationId xmlns:a16="http://schemas.microsoft.com/office/drawing/2014/main" id="{2DE54560-83AB-4DDE-B167-649009967C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98633" y="2148396"/>
            <a:ext cx="5670597" cy="3426780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DDE33588-1177-4D28-BDE0-3B815F032E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57010" y="3512099"/>
            <a:ext cx="3766867" cy="2143303"/>
          </a:xfrm>
          <a:prstGeom prst="rect">
            <a:avLst/>
          </a:prstGeom>
        </p:spPr>
      </p:pic>
      <p:cxnSp>
        <p:nvCxnSpPr>
          <p:cNvPr id="7" name="Rak pilkoppling 6">
            <a:extLst>
              <a:ext uri="{FF2B5EF4-FFF2-40B4-BE49-F238E27FC236}">
                <a16:creationId xmlns:a16="http://schemas.microsoft.com/office/drawing/2014/main" id="{4E9195D7-E341-4E39-BC46-DB447BB0FF23}"/>
              </a:ext>
            </a:extLst>
          </p:cNvPr>
          <p:cNvCxnSpPr>
            <a:cxnSpLocks/>
          </p:cNvCxnSpPr>
          <p:nvPr/>
        </p:nvCxnSpPr>
        <p:spPr>
          <a:xfrm flipV="1">
            <a:off x="1811045" y="3586579"/>
            <a:ext cx="1322772" cy="12428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3986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F7F04C2-22A3-4B69-9F30-955D46C6D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/>
              <a:t>Stödfunktioner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AD21F12-3964-485F-8E8F-E017762895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Restaurangverksamhet</a:t>
            </a:r>
          </a:p>
          <a:p>
            <a:r>
              <a:rPr lang="sv-SE" dirty="0"/>
              <a:t>Vikarieförmedling</a:t>
            </a:r>
          </a:p>
          <a:p>
            <a:r>
              <a:rPr lang="sv-SE" dirty="0"/>
              <a:t>Förvaltningsenheter</a:t>
            </a:r>
          </a:p>
          <a:p>
            <a:pPr lvl="1"/>
            <a:r>
              <a:rPr lang="sv-SE" dirty="0"/>
              <a:t>Strategiskt ledningsstöd - del av (främst registratur och placering)</a:t>
            </a:r>
          </a:p>
          <a:p>
            <a:pPr lvl="1"/>
            <a:r>
              <a:rPr lang="sv-SE" dirty="0"/>
              <a:t>Ekonomi och planeringsenheten</a:t>
            </a:r>
          </a:p>
          <a:p>
            <a:pPr lvl="1"/>
            <a:r>
              <a:rPr lang="sv-SE" dirty="0"/>
              <a:t>HR-enheten</a:t>
            </a:r>
          </a:p>
          <a:p>
            <a:pPr lvl="1"/>
            <a:r>
              <a:rPr lang="sv-SE" dirty="0"/>
              <a:t>Digitalisering och utveckling</a:t>
            </a:r>
          </a:p>
          <a:p>
            <a:pPr lvl="1"/>
            <a:endParaRPr lang="sv-SE" dirty="0"/>
          </a:p>
          <a:p>
            <a:r>
              <a:rPr lang="sv-SE" dirty="0"/>
              <a:t>Samtliga stödfunktioner har 0-budget och fördelas till verksamheterna via täckningsbidrag</a:t>
            </a:r>
          </a:p>
          <a:p>
            <a:r>
              <a:rPr lang="sv-SE" dirty="0"/>
              <a:t>Organisatorisk hemvist är GSN</a:t>
            </a:r>
          </a:p>
        </p:txBody>
      </p:sp>
    </p:spTree>
    <p:extLst>
      <p:ext uri="{BB962C8B-B14F-4D97-AF65-F5344CB8AC3E}">
        <p14:creationId xmlns:p14="http://schemas.microsoft.com/office/powerpoint/2010/main" val="13217772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E93C406-314F-4B97-ABE5-3FAC557A9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964" y="490159"/>
            <a:ext cx="8229600" cy="1143000"/>
          </a:xfrm>
        </p:spPr>
        <p:txBody>
          <a:bodyPr/>
          <a:lstStyle/>
          <a:p>
            <a:pPr algn="ctr"/>
            <a:r>
              <a:rPr lang="sv-SE" dirty="0"/>
              <a:t>Restaurangverksamhet</a:t>
            </a:r>
            <a:br>
              <a:rPr lang="sv-SE" dirty="0"/>
            </a:br>
            <a:r>
              <a:rPr lang="sv-SE" sz="2400" dirty="0"/>
              <a:t>Fördelning av kostnader</a:t>
            </a:r>
          </a:p>
        </p:txBody>
      </p:sp>
      <p:pic>
        <p:nvPicPr>
          <p:cNvPr id="4" name="Platshållare för innehåll 3">
            <a:extLst>
              <a:ext uri="{FF2B5EF4-FFF2-40B4-BE49-F238E27FC236}">
                <a16:creationId xmlns:a16="http://schemas.microsoft.com/office/drawing/2014/main" id="{A2BAABDB-F193-4EC0-8CCF-5A2DA84975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80226" y="1766657"/>
            <a:ext cx="6377076" cy="3838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9594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42C5730-DEEB-4DE0-A896-DEF65036E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sv-SE" dirty="0"/>
            </a:br>
            <a:r>
              <a:rPr lang="sv-SE" dirty="0"/>
              <a:t>Uppföljning – </a:t>
            </a:r>
            <a:br>
              <a:rPr lang="sv-SE" dirty="0"/>
            </a:br>
            <a:r>
              <a:rPr lang="sv-SE" dirty="0"/>
              <a:t>Kommunal utförare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DD83D28-4515-423B-9682-7434C5D63E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767274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4F44908-D0EA-4C49-9517-179A4E126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015" y="531812"/>
            <a:ext cx="8229600" cy="1143000"/>
          </a:xfrm>
        </p:spPr>
        <p:txBody>
          <a:bodyPr/>
          <a:lstStyle/>
          <a:p>
            <a:pPr algn="ctr"/>
            <a:r>
              <a:rPr lang="sv-SE" dirty="0" err="1"/>
              <a:t>Årshjul</a:t>
            </a:r>
            <a:r>
              <a:rPr lang="sv-SE" dirty="0"/>
              <a:t> - Uppföljning</a:t>
            </a:r>
          </a:p>
        </p:txBody>
      </p:sp>
      <p:graphicFrame>
        <p:nvGraphicFramePr>
          <p:cNvPr id="5" name="Platshållare för innehåll 3">
            <a:extLst>
              <a:ext uri="{FF2B5EF4-FFF2-40B4-BE49-F238E27FC236}">
                <a16:creationId xmlns:a16="http://schemas.microsoft.com/office/drawing/2014/main" id="{DB2358DC-B81B-4EEF-B90E-42FB1595F71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2758662"/>
              </p:ext>
            </p:extLst>
          </p:nvPr>
        </p:nvGraphicFramePr>
        <p:xfrm>
          <a:off x="720725" y="1674813"/>
          <a:ext cx="8229600" cy="4651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150085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3045" y="617259"/>
            <a:ext cx="7715250" cy="1143000"/>
          </a:xfrm>
        </p:spPr>
        <p:txBody>
          <a:bodyPr/>
          <a:lstStyle/>
          <a:p>
            <a:pPr algn="ctr"/>
            <a:r>
              <a:rPr lang="sv-SE" sz="3600" dirty="0">
                <a:latin typeface="Arial" panose="020B0604020202020204" pitchFamily="34" charset="0"/>
                <a:cs typeface="Arial" panose="020B0604020202020204" pitchFamily="34" charset="0"/>
              </a:rPr>
              <a:t>Månadsuppföljning av förskolor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sz="2286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2286" dirty="0">
                <a:latin typeface="Arial" panose="020B0604020202020204" pitchFamily="34" charset="0"/>
                <a:cs typeface="Arial" panose="020B0604020202020204" pitchFamily="34" charset="0"/>
              </a:rPr>
              <a:t>Månadsuppföljning – Gröna, Gula och Röda enheter</a:t>
            </a:r>
          </a:p>
          <a:p>
            <a:r>
              <a:rPr lang="sv-SE" sz="2286" dirty="0">
                <a:latin typeface="Arial" panose="020B0604020202020204" pitchFamily="34" charset="0"/>
                <a:cs typeface="Arial" panose="020B0604020202020204" pitchFamily="34" charset="0"/>
              </a:rPr>
              <a:t>Ekonomer rapporterar till verksamhetschef</a:t>
            </a:r>
          </a:p>
          <a:p>
            <a:r>
              <a:rPr lang="sv-SE" sz="2286" dirty="0">
                <a:latin typeface="Arial" panose="020B0604020202020204" pitchFamily="34" charset="0"/>
                <a:cs typeface="Arial" panose="020B0604020202020204" pitchFamily="34" charset="0"/>
              </a:rPr>
              <a:t>Dialoger görs mellan VC, EC, Ekonom, HR</a:t>
            </a:r>
          </a:p>
          <a:p>
            <a:r>
              <a:rPr lang="sv-SE" sz="2286" dirty="0">
                <a:latin typeface="Arial" panose="020B0604020202020204" pitchFamily="34" charset="0"/>
                <a:cs typeface="Arial" panose="020B0604020202020204" pitchFamily="34" charset="0"/>
              </a:rPr>
              <a:t>Särskilda uppföljningar för vissa enheter</a:t>
            </a:r>
          </a:p>
          <a:p>
            <a:pPr marL="0" indent="0">
              <a:buNone/>
            </a:pPr>
            <a:endParaRPr lang="sv-SE" sz="2286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568612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>
                <a:solidFill>
                  <a:schemeClr val="tx1"/>
                </a:solidFill>
              </a:rPr>
              <a:t>Vad betyder ekonomi?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sv-SE" sz="360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sv-SE" sz="3600" dirty="0">
                <a:solidFill>
                  <a:schemeClr val="tx1"/>
                </a:solidFill>
              </a:rPr>
              <a:t>Hushållning </a:t>
            </a:r>
          </a:p>
          <a:p>
            <a:pPr marL="0" indent="0" algn="ctr">
              <a:buNone/>
            </a:pPr>
            <a:r>
              <a:rPr lang="sv-SE" sz="3600" dirty="0">
                <a:solidFill>
                  <a:schemeClr val="tx1"/>
                </a:solidFill>
              </a:rPr>
              <a:t>med begränsade resurser</a:t>
            </a:r>
          </a:p>
          <a:p>
            <a:pPr marL="0" indent="0" algn="ctr">
              <a:buNone/>
            </a:pPr>
            <a:endParaRPr lang="sv-S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484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0EE2A07-E293-423A-9B2E-1E782E113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080" y="490159"/>
            <a:ext cx="8229600" cy="1143000"/>
          </a:xfrm>
        </p:spPr>
        <p:txBody>
          <a:bodyPr/>
          <a:lstStyle/>
          <a:p>
            <a:pPr algn="ctr"/>
            <a:r>
              <a:rPr lang="sv-SE" dirty="0"/>
              <a:t>Ekonomisk uppföljning</a:t>
            </a:r>
            <a:br>
              <a:rPr lang="sv-SE" dirty="0"/>
            </a:br>
            <a:r>
              <a:rPr lang="sv-SE" sz="2000" dirty="0"/>
              <a:t>Resultat senaste 5 åren</a:t>
            </a:r>
          </a:p>
        </p:txBody>
      </p:sp>
      <p:pic>
        <p:nvPicPr>
          <p:cNvPr id="6" name="Platshållare för innehåll 5">
            <a:extLst>
              <a:ext uri="{FF2B5EF4-FFF2-40B4-BE49-F238E27FC236}">
                <a16:creationId xmlns:a16="http://schemas.microsoft.com/office/drawing/2014/main" id="{85516E51-5107-4B00-A15B-9920D4D890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2541" y="1633159"/>
            <a:ext cx="7062677" cy="3950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0207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sz="3600" dirty="0"/>
              <a:t>Jämförelse med andra kommuner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564210"/>
            <a:ext cx="2000250" cy="4719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13665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EA72A43-6ED5-4AD9-A2CD-A63FDBE41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713" y="485503"/>
            <a:ext cx="8229600" cy="1143000"/>
          </a:xfrm>
        </p:spPr>
        <p:txBody>
          <a:bodyPr/>
          <a:lstStyle/>
          <a:p>
            <a:pPr algn="ctr"/>
            <a:r>
              <a:rPr lang="sv-SE" sz="4000" dirty="0"/>
              <a:t>Förskolan – kommunal utförare</a:t>
            </a:r>
          </a:p>
        </p:txBody>
      </p:sp>
      <p:pic>
        <p:nvPicPr>
          <p:cNvPr id="9" name="Platshållare för innehåll 8">
            <a:extLst>
              <a:ext uri="{FF2B5EF4-FFF2-40B4-BE49-F238E27FC236}">
                <a16:creationId xmlns:a16="http://schemas.microsoft.com/office/drawing/2014/main" id="{BD116AF4-845A-4174-A54F-65DB7DF5DE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0000" y="1628503"/>
            <a:ext cx="7604322" cy="4251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1191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C41ABB7-DD1E-4914-9832-0BFC73593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4400" dirty="0"/>
              <a:t>Förskolan – kommunal utförare</a:t>
            </a:r>
            <a:endParaRPr lang="sv-SE" dirty="0"/>
          </a:p>
        </p:txBody>
      </p:sp>
      <p:pic>
        <p:nvPicPr>
          <p:cNvPr id="4" name="Platshållare för innehåll 3">
            <a:extLst>
              <a:ext uri="{FF2B5EF4-FFF2-40B4-BE49-F238E27FC236}">
                <a16:creationId xmlns:a16="http://schemas.microsoft.com/office/drawing/2014/main" id="{7E546F26-F360-4106-BE50-5CF20C239D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7565" y="1660125"/>
            <a:ext cx="7500494" cy="4109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00311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1B966EA-DEFC-41D2-B213-DFAFE179A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101" y="561180"/>
            <a:ext cx="8229600" cy="1143000"/>
          </a:xfrm>
        </p:spPr>
        <p:txBody>
          <a:bodyPr/>
          <a:lstStyle/>
          <a:p>
            <a:r>
              <a:rPr lang="sv-SE" sz="4400" dirty="0"/>
              <a:t>Förskolan – kommunal utförare</a:t>
            </a:r>
            <a:br>
              <a:rPr lang="sv-SE" sz="4400" dirty="0"/>
            </a:br>
            <a:r>
              <a:rPr lang="sv-SE" sz="1600" dirty="0"/>
              <a:t>Lokalkostnad enligt SCB definition: hyra, el, vatten, uppvärmning, städ, avskrivningar m </a:t>
            </a:r>
            <a:r>
              <a:rPr lang="sv-SE" sz="1600" dirty="0" err="1"/>
              <a:t>m</a:t>
            </a:r>
            <a:endParaRPr lang="sv-SE" sz="1600" dirty="0"/>
          </a:p>
        </p:txBody>
      </p:sp>
      <p:pic>
        <p:nvPicPr>
          <p:cNvPr id="10" name="Platshållare för innehåll 9">
            <a:extLst>
              <a:ext uri="{FF2B5EF4-FFF2-40B4-BE49-F238E27FC236}">
                <a16:creationId xmlns:a16="http://schemas.microsoft.com/office/drawing/2014/main" id="{F367E3F0-CA0C-486C-AD19-BF17B9DE3D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3178" y="1775534"/>
            <a:ext cx="7164278" cy="401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2557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8C47145-F5B3-4C1E-8157-1CDE399E6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0" lang="sv-SE" sz="4400" b="0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Georgia"/>
                <a:ea typeface="+mj-ea"/>
              </a:rPr>
              <a:t>Fördelning av budgetmedel</a:t>
            </a:r>
            <a:endParaRPr lang="sv-SE" dirty="0"/>
          </a:p>
        </p:txBody>
      </p:sp>
      <p:pic>
        <p:nvPicPr>
          <p:cNvPr id="4" name="Platshållare för innehåll 3">
            <a:extLst>
              <a:ext uri="{FF2B5EF4-FFF2-40B4-BE49-F238E27FC236}">
                <a16:creationId xmlns:a16="http://schemas.microsoft.com/office/drawing/2014/main" id="{E49F7B1B-30BF-4E35-A3A8-26ABBC3D54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8905" y="1550126"/>
            <a:ext cx="7512182" cy="4231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2191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0000" y="532037"/>
            <a:ext cx="8229600" cy="1143000"/>
          </a:xfrm>
        </p:spPr>
        <p:txBody>
          <a:bodyPr/>
          <a:lstStyle/>
          <a:p>
            <a:pPr algn="ctr"/>
            <a:r>
              <a:rPr lang="sv-SE" dirty="0"/>
              <a:t>Rammedel till nämnderna</a:t>
            </a:r>
            <a:br>
              <a:rPr lang="sv-SE" dirty="0"/>
            </a:br>
            <a:r>
              <a:rPr lang="sv-SE" sz="2000" dirty="0"/>
              <a:t>Hur beräknas det?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20000" y="1598664"/>
            <a:ext cx="8229600" cy="4525963"/>
          </a:xfrm>
        </p:spPr>
        <p:txBody>
          <a:bodyPr>
            <a:normAutofit fontScale="92500" lnSpcReduction="10000"/>
          </a:bodyPr>
          <a:lstStyle/>
          <a:p>
            <a:endParaRPr lang="sv-SE" sz="1900" dirty="0"/>
          </a:p>
          <a:p>
            <a:r>
              <a:rPr lang="sv-SE" sz="1900" dirty="0"/>
              <a:t>Ingående budgetram	 (förra årets ram)</a:t>
            </a:r>
          </a:p>
          <a:p>
            <a:pPr marL="0" indent="0">
              <a:buNone/>
            </a:pPr>
            <a:endParaRPr lang="sv-SE" sz="1900" dirty="0"/>
          </a:p>
          <a:p>
            <a:pPr marL="0" indent="0">
              <a:buNone/>
            </a:pPr>
            <a:r>
              <a:rPr lang="sv-SE" sz="1900" dirty="0"/>
              <a:t>Tillkommer:</a:t>
            </a:r>
          </a:p>
          <a:p>
            <a:r>
              <a:rPr lang="sv-SE" sz="1900" dirty="0"/>
              <a:t>Uppräkning pris och löneökningar</a:t>
            </a:r>
          </a:p>
          <a:p>
            <a:r>
              <a:rPr lang="sv-SE" sz="1900" dirty="0"/>
              <a:t>Satsningar från politiken</a:t>
            </a:r>
          </a:p>
          <a:p>
            <a:r>
              <a:rPr lang="sv-SE" sz="1900" dirty="0"/>
              <a:t>Ökade volymer (barn/elever)</a:t>
            </a:r>
          </a:p>
          <a:p>
            <a:endParaRPr lang="sv-SE" sz="1900" dirty="0"/>
          </a:p>
          <a:p>
            <a:pPr marL="0" indent="0">
              <a:buNone/>
            </a:pPr>
            <a:r>
              <a:rPr lang="sv-SE" sz="1900" dirty="0"/>
              <a:t>Avgår</a:t>
            </a:r>
          </a:p>
          <a:p>
            <a:r>
              <a:rPr lang="sv-SE" sz="1900" dirty="0"/>
              <a:t>Rationaliseringskrav/besparingar</a:t>
            </a:r>
          </a:p>
          <a:p>
            <a:r>
              <a:rPr lang="sv-SE" sz="1900" dirty="0"/>
              <a:t>Avgår tidigare satsningar</a:t>
            </a:r>
          </a:p>
          <a:p>
            <a:r>
              <a:rPr lang="sv-SE" sz="1900" dirty="0"/>
              <a:t>Minskade volymer (barn/elever)</a:t>
            </a:r>
          </a:p>
          <a:p>
            <a:endParaRPr lang="sv-SE" sz="1900" dirty="0"/>
          </a:p>
          <a:p>
            <a:r>
              <a:rPr lang="sv-SE" sz="1900" dirty="0"/>
              <a:t>Utgående budgetram till nämnden	</a:t>
            </a:r>
            <a:r>
              <a:rPr lang="sv-SE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8318634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15225" y="363375"/>
            <a:ext cx="8229600" cy="1143000"/>
          </a:xfrm>
        </p:spPr>
        <p:txBody>
          <a:bodyPr/>
          <a:lstStyle/>
          <a:p>
            <a:pPr algn="ctr"/>
            <a:r>
              <a:rPr lang="sv-SE" dirty="0"/>
              <a:t>Finansiering av verksamheten</a:t>
            </a:r>
            <a:br>
              <a:rPr lang="sv-SE" dirty="0"/>
            </a:br>
            <a:r>
              <a:rPr lang="sv-SE" sz="2000" dirty="0" err="1"/>
              <a:t>Förskolenämnden</a:t>
            </a:r>
            <a:endParaRPr lang="sv-SE" sz="20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b="1" dirty="0"/>
              <a:t>Intäkter</a:t>
            </a:r>
          </a:p>
          <a:p>
            <a:r>
              <a:rPr lang="sv-SE" dirty="0"/>
              <a:t>Kommunalskatt</a:t>
            </a:r>
          </a:p>
          <a:p>
            <a:r>
              <a:rPr lang="sv-SE" dirty="0"/>
              <a:t>Föräldraavgifter				</a:t>
            </a:r>
            <a:r>
              <a:rPr lang="sv-SE" dirty="0" err="1"/>
              <a:t>Förskolenämnden</a:t>
            </a:r>
            <a:endParaRPr lang="sv-SE" dirty="0"/>
          </a:p>
          <a:p>
            <a:r>
              <a:rPr lang="sv-SE" dirty="0"/>
              <a:t>Statsbidrag</a:t>
            </a:r>
          </a:p>
          <a:p>
            <a:endParaRPr lang="sv-SE" dirty="0"/>
          </a:p>
          <a:p>
            <a:pPr marL="0" indent="0">
              <a:buNone/>
            </a:pPr>
            <a:r>
              <a:rPr lang="sv-SE" b="1" dirty="0"/>
              <a:t>								 - </a:t>
            </a:r>
            <a:r>
              <a:rPr lang="sv-SE" dirty="0"/>
              <a:t>Gemensam administration</a:t>
            </a:r>
          </a:p>
          <a:p>
            <a:pPr marL="0" indent="0">
              <a:buNone/>
            </a:pPr>
            <a:r>
              <a:rPr lang="sv-SE" b="1" dirty="0"/>
              <a:t>Kostnader hos 				 - </a:t>
            </a:r>
            <a:r>
              <a:rPr lang="sv-SE" dirty="0"/>
              <a:t>Riktade medel</a:t>
            </a:r>
          </a:p>
          <a:p>
            <a:pPr marL="0" indent="0">
              <a:buNone/>
            </a:pPr>
            <a:r>
              <a:rPr lang="sv-SE" b="1" dirty="0" err="1"/>
              <a:t>Förskolenämnden</a:t>
            </a:r>
            <a:r>
              <a:rPr lang="sv-SE" b="1" dirty="0"/>
              <a:t>			 - </a:t>
            </a:r>
            <a:r>
              <a:rPr lang="sv-SE" dirty="0"/>
              <a:t>Kommunala utförare</a:t>
            </a:r>
          </a:p>
          <a:p>
            <a:pPr marL="0" indent="0">
              <a:buNone/>
            </a:pPr>
            <a:r>
              <a:rPr lang="sv-SE" dirty="0"/>
              <a:t>								 - Fristående utförare</a:t>
            </a:r>
          </a:p>
        </p:txBody>
      </p:sp>
      <p:sp>
        <p:nvSpPr>
          <p:cNvPr id="4" name="Höger klammerparentes 3"/>
          <p:cNvSpPr/>
          <p:nvPr/>
        </p:nvSpPr>
        <p:spPr>
          <a:xfrm>
            <a:off x="3400424" y="2257425"/>
            <a:ext cx="609600" cy="828675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Vänster klammerparentes 4"/>
          <p:cNvSpPr/>
          <p:nvPr/>
        </p:nvSpPr>
        <p:spPr>
          <a:xfrm>
            <a:off x="3362325" y="3829050"/>
            <a:ext cx="685799" cy="108585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281104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82933" y="521067"/>
            <a:ext cx="8229600" cy="1143000"/>
          </a:xfrm>
        </p:spPr>
        <p:txBody>
          <a:bodyPr/>
          <a:lstStyle/>
          <a:p>
            <a:pPr algn="ctr"/>
            <a:r>
              <a:rPr lang="sv-SE" dirty="0"/>
              <a:t>Marknadsandelar</a:t>
            </a:r>
            <a:br>
              <a:rPr lang="sv-SE" dirty="0"/>
            </a:br>
            <a:r>
              <a:rPr lang="sv-SE" sz="2400" dirty="0"/>
              <a:t>Budget 2022</a:t>
            </a:r>
          </a:p>
        </p:txBody>
      </p:sp>
      <p:pic>
        <p:nvPicPr>
          <p:cNvPr id="4" name="Platshållare för innehåll 3">
            <a:extLst>
              <a:ext uri="{FF2B5EF4-FFF2-40B4-BE49-F238E27FC236}">
                <a16:creationId xmlns:a16="http://schemas.microsoft.com/office/drawing/2014/main" id="{386E6C0F-0C7A-492F-BAC9-DB699827BF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19794" y="1733006"/>
            <a:ext cx="6433986" cy="3867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0039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42C5730-DEEB-4DE0-A896-DEF65036E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sv-SE" dirty="0"/>
            </a:br>
            <a:r>
              <a:rPr lang="sv-SE" dirty="0"/>
              <a:t>Budget – </a:t>
            </a:r>
            <a:br>
              <a:rPr lang="sv-SE" dirty="0"/>
            </a:br>
            <a:r>
              <a:rPr lang="sv-SE" dirty="0"/>
              <a:t>Kommunal utförare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DD83D28-4515-423B-9682-7434C5D63E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1770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ktangel 47">
            <a:extLst>
              <a:ext uri="{FF2B5EF4-FFF2-40B4-BE49-F238E27FC236}">
                <a16:creationId xmlns:a16="http://schemas.microsoft.com/office/drawing/2014/main" id="{990D4B8C-7973-45B2-8E93-0AFA771A3B48}"/>
              </a:ext>
            </a:extLst>
          </p:cNvPr>
          <p:cNvSpPr/>
          <p:nvPr/>
        </p:nvSpPr>
        <p:spPr>
          <a:xfrm>
            <a:off x="178788" y="529888"/>
            <a:ext cx="8867775" cy="5322272"/>
          </a:xfrm>
          <a:prstGeom prst="rect">
            <a:avLst/>
          </a:prstGeom>
          <a:solidFill>
            <a:srgbClr val="0030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cxnSp>
        <p:nvCxnSpPr>
          <p:cNvPr id="19" name="Rak 20">
            <a:extLst>
              <a:ext uri="{FF2B5EF4-FFF2-40B4-BE49-F238E27FC236}">
                <a16:creationId xmlns:a16="http://schemas.microsoft.com/office/drawing/2014/main" id="{1EFBACFC-4AAF-418E-8547-EEE7715B5054}"/>
              </a:ext>
            </a:extLst>
          </p:cNvPr>
          <p:cNvCxnSpPr>
            <a:cxnSpLocks/>
            <a:stCxn id="15" idx="0"/>
          </p:cNvCxnSpPr>
          <p:nvPr/>
        </p:nvCxnSpPr>
        <p:spPr>
          <a:xfrm flipV="1">
            <a:off x="3831646" y="4293996"/>
            <a:ext cx="0" cy="28399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ak 22">
            <a:extLst>
              <a:ext uri="{FF2B5EF4-FFF2-40B4-BE49-F238E27FC236}">
                <a16:creationId xmlns:a16="http://schemas.microsoft.com/office/drawing/2014/main" id="{5361D632-FAE1-4E86-968B-14403B43F13A}"/>
              </a:ext>
            </a:extLst>
          </p:cNvPr>
          <p:cNvCxnSpPr>
            <a:cxnSpLocks/>
            <a:stCxn id="17" idx="0"/>
          </p:cNvCxnSpPr>
          <p:nvPr/>
        </p:nvCxnSpPr>
        <p:spPr>
          <a:xfrm flipV="1">
            <a:off x="1098054" y="4293996"/>
            <a:ext cx="0" cy="28399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ak 24">
            <a:extLst>
              <a:ext uri="{FF2B5EF4-FFF2-40B4-BE49-F238E27FC236}">
                <a16:creationId xmlns:a16="http://schemas.microsoft.com/office/drawing/2014/main" id="{24C42496-6821-41C4-900C-323B006B437B}"/>
              </a:ext>
            </a:extLst>
          </p:cNvPr>
          <p:cNvCxnSpPr>
            <a:cxnSpLocks/>
            <a:stCxn id="16" idx="0"/>
          </p:cNvCxnSpPr>
          <p:nvPr/>
        </p:nvCxnSpPr>
        <p:spPr>
          <a:xfrm flipV="1">
            <a:off x="2502368" y="4293996"/>
            <a:ext cx="0" cy="28399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Rak 38">
            <a:extLst>
              <a:ext uri="{FF2B5EF4-FFF2-40B4-BE49-F238E27FC236}">
                <a16:creationId xmlns:a16="http://schemas.microsoft.com/office/drawing/2014/main" id="{FD96B3D8-1194-4975-9AEE-938D377ABB93}"/>
              </a:ext>
            </a:extLst>
          </p:cNvPr>
          <p:cNvCxnSpPr>
            <a:cxnSpLocks/>
            <a:stCxn id="14" idx="0"/>
          </p:cNvCxnSpPr>
          <p:nvPr/>
        </p:nvCxnSpPr>
        <p:spPr>
          <a:xfrm flipV="1">
            <a:off x="5209829" y="4311486"/>
            <a:ext cx="0" cy="2665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Rak 39">
            <a:extLst>
              <a:ext uri="{FF2B5EF4-FFF2-40B4-BE49-F238E27FC236}">
                <a16:creationId xmlns:a16="http://schemas.microsoft.com/office/drawing/2014/main" id="{A5465D6E-4697-41E8-80CC-020B44762342}"/>
              </a:ext>
            </a:extLst>
          </p:cNvPr>
          <p:cNvCxnSpPr>
            <a:cxnSpLocks/>
            <a:stCxn id="13" idx="0"/>
          </p:cNvCxnSpPr>
          <p:nvPr/>
        </p:nvCxnSpPr>
        <p:spPr>
          <a:xfrm flipV="1">
            <a:off x="6635983" y="4311487"/>
            <a:ext cx="0" cy="25874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Rak 18">
            <a:extLst>
              <a:ext uri="{FF2B5EF4-FFF2-40B4-BE49-F238E27FC236}">
                <a16:creationId xmlns:a16="http://schemas.microsoft.com/office/drawing/2014/main" id="{90DDE2C5-9D28-4979-A64C-08C61BF266E9}"/>
              </a:ext>
            </a:extLst>
          </p:cNvPr>
          <p:cNvCxnSpPr>
            <a:cxnSpLocks/>
            <a:endCxn id="58" idx="0"/>
          </p:cNvCxnSpPr>
          <p:nvPr/>
        </p:nvCxnSpPr>
        <p:spPr>
          <a:xfrm>
            <a:off x="8120102" y="4311486"/>
            <a:ext cx="0" cy="24431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ak 23">
            <a:extLst>
              <a:ext uri="{FF2B5EF4-FFF2-40B4-BE49-F238E27FC236}">
                <a16:creationId xmlns:a16="http://schemas.microsoft.com/office/drawing/2014/main" id="{3FCFFC81-B9A5-4E45-A87D-8C40D6E37104}"/>
              </a:ext>
            </a:extLst>
          </p:cNvPr>
          <p:cNvCxnSpPr>
            <a:cxnSpLocks/>
          </p:cNvCxnSpPr>
          <p:nvPr/>
        </p:nvCxnSpPr>
        <p:spPr>
          <a:xfrm flipH="1" flipV="1">
            <a:off x="1098054" y="4293996"/>
            <a:ext cx="7022048" cy="1749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ktangel med rundade hörn 3">
            <a:extLst>
              <a:ext uri="{FF2B5EF4-FFF2-40B4-BE49-F238E27FC236}">
                <a16:creationId xmlns:a16="http://schemas.microsoft.com/office/drawing/2014/main" id="{A62D69C6-CEC3-47B6-A5E0-81DDF4DECF35}"/>
              </a:ext>
            </a:extLst>
          </p:cNvPr>
          <p:cNvSpPr/>
          <p:nvPr/>
        </p:nvSpPr>
        <p:spPr>
          <a:xfrm>
            <a:off x="3578008" y="1096452"/>
            <a:ext cx="1872208" cy="689230"/>
          </a:xfrm>
          <a:prstGeom prst="roundRect">
            <a:avLst/>
          </a:prstGeom>
          <a:solidFill>
            <a:srgbClr val="003D58">
              <a:alpha val="27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atin typeface="+mj-lt"/>
            </a:endParaRP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335D245E-3725-4750-B1CF-815D90D0AC29}"/>
              </a:ext>
            </a:extLst>
          </p:cNvPr>
          <p:cNvSpPr txBox="1"/>
          <p:nvPr/>
        </p:nvSpPr>
        <p:spPr>
          <a:xfrm>
            <a:off x="3573052" y="1277159"/>
            <a:ext cx="1872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79388"/>
            <a:r>
              <a:rPr lang="sv-SE" sz="1400" dirty="0">
                <a:solidFill>
                  <a:schemeClr val="bg1"/>
                </a:solidFill>
                <a:latin typeface="+mj-lt"/>
              </a:rPr>
              <a:t>Grundskolenämnden</a:t>
            </a:r>
            <a:endParaRPr lang="sv-SE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Rektangel med rundade hörn 5">
            <a:extLst>
              <a:ext uri="{FF2B5EF4-FFF2-40B4-BE49-F238E27FC236}">
                <a16:creationId xmlns:a16="http://schemas.microsoft.com/office/drawing/2014/main" id="{AB2F4C9E-460D-4FAB-9649-BCB1C89436FF}"/>
              </a:ext>
            </a:extLst>
          </p:cNvPr>
          <p:cNvSpPr/>
          <p:nvPr/>
        </p:nvSpPr>
        <p:spPr>
          <a:xfrm>
            <a:off x="5556106" y="1094190"/>
            <a:ext cx="1872208" cy="689230"/>
          </a:xfrm>
          <a:prstGeom prst="roundRect">
            <a:avLst/>
          </a:prstGeom>
          <a:solidFill>
            <a:srgbClr val="003D58">
              <a:alpha val="27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atin typeface="+mj-lt"/>
            </a:endParaRP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649E9D06-DC66-4C2B-9544-870A42673A27}"/>
              </a:ext>
            </a:extLst>
          </p:cNvPr>
          <p:cNvSpPr txBox="1"/>
          <p:nvPr/>
        </p:nvSpPr>
        <p:spPr>
          <a:xfrm>
            <a:off x="5393701" y="1182507"/>
            <a:ext cx="21983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400" dirty="0">
                <a:solidFill>
                  <a:schemeClr val="bg1"/>
                </a:solidFill>
                <a:latin typeface="+mj-lt"/>
              </a:rPr>
              <a:t>Utbildnings- och arbetsmarknadsnämnden</a:t>
            </a:r>
          </a:p>
        </p:txBody>
      </p:sp>
      <p:sp>
        <p:nvSpPr>
          <p:cNvPr id="8" name="Rektangel med rundade hörn 7">
            <a:extLst>
              <a:ext uri="{FF2B5EF4-FFF2-40B4-BE49-F238E27FC236}">
                <a16:creationId xmlns:a16="http://schemas.microsoft.com/office/drawing/2014/main" id="{0EF96CE9-0656-4D39-A39B-6612DCCAC7F8}"/>
              </a:ext>
            </a:extLst>
          </p:cNvPr>
          <p:cNvSpPr/>
          <p:nvPr/>
        </p:nvSpPr>
        <p:spPr>
          <a:xfrm>
            <a:off x="3761795" y="2539859"/>
            <a:ext cx="1512168" cy="432000"/>
          </a:xfrm>
          <a:prstGeom prst="roundRect">
            <a:avLst/>
          </a:prstGeom>
          <a:solidFill>
            <a:schemeClr val="bg1">
              <a:alpha val="11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atin typeface="+mj-lt"/>
            </a:endParaRPr>
          </a:p>
        </p:txBody>
      </p:sp>
      <p:sp>
        <p:nvSpPr>
          <p:cNvPr id="10" name="Rektangel med rundade hörn 9">
            <a:extLst>
              <a:ext uri="{FF2B5EF4-FFF2-40B4-BE49-F238E27FC236}">
                <a16:creationId xmlns:a16="http://schemas.microsoft.com/office/drawing/2014/main" id="{B943E206-9E1C-4EE1-8511-87FE133596CB}"/>
              </a:ext>
            </a:extLst>
          </p:cNvPr>
          <p:cNvSpPr/>
          <p:nvPr/>
        </p:nvSpPr>
        <p:spPr>
          <a:xfrm>
            <a:off x="7418472" y="2420090"/>
            <a:ext cx="1511780" cy="566283"/>
          </a:xfrm>
          <a:prstGeom prst="roundRect">
            <a:avLst/>
          </a:prstGeom>
          <a:solidFill>
            <a:schemeClr val="accent1">
              <a:alpha val="11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300"/>
              </a:lnSpc>
            </a:pPr>
            <a:r>
              <a:rPr lang="sv-SE" sz="1300" dirty="0">
                <a:latin typeface="+mj-lt"/>
              </a:rPr>
              <a:t>Enheten för digitalisering och utveckling</a:t>
            </a:r>
          </a:p>
        </p:txBody>
      </p:sp>
      <p:sp>
        <p:nvSpPr>
          <p:cNvPr id="11" name="Rektangel med rundade hörn 10">
            <a:extLst>
              <a:ext uri="{FF2B5EF4-FFF2-40B4-BE49-F238E27FC236}">
                <a16:creationId xmlns:a16="http://schemas.microsoft.com/office/drawing/2014/main" id="{056F0A3A-B335-4FC2-999A-11AA4B1FB768}"/>
              </a:ext>
            </a:extLst>
          </p:cNvPr>
          <p:cNvSpPr/>
          <p:nvPr/>
        </p:nvSpPr>
        <p:spPr>
          <a:xfrm>
            <a:off x="7428313" y="1808605"/>
            <a:ext cx="1512168" cy="566283"/>
          </a:xfrm>
          <a:prstGeom prst="roundRect">
            <a:avLst/>
          </a:prstGeom>
          <a:solidFill>
            <a:schemeClr val="accent1">
              <a:alpha val="11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300"/>
              </a:lnSpc>
            </a:pPr>
            <a:r>
              <a:rPr lang="sv-SE" sz="1300" dirty="0">
                <a:latin typeface="+mj-lt"/>
              </a:rPr>
              <a:t>Ekonomi-och planeringsenheten </a:t>
            </a:r>
          </a:p>
        </p:txBody>
      </p:sp>
      <p:cxnSp>
        <p:nvCxnSpPr>
          <p:cNvPr id="18" name="Rak 18">
            <a:extLst>
              <a:ext uri="{FF2B5EF4-FFF2-40B4-BE49-F238E27FC236}">
                <a16:creationId xmlns:a16="http://schemas.microsoft.com/office/drawing/2014/main" id="{FC3A3632-C702-4A6C-BF44-98423EE83F28}"/>
              </a:ext>
            </a:extLst>
          </p:cNvPr>
          <p:cNvCxnSpPr>
            <a:cxnSpLocks/>
          </p:cNvCxnSpPr>
          <p:nvPr/>
        </p:nvCxnSpPr>
        <p:spPr>
          <a:xfrm>
            <a:off x="7168506" y="2088750"/>
            <a:ext cx="5125" cy="124428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ak 21">
            <a:extLst>
              <a:ext uri="{FF2B5EF4-FFF2-40B4-BE49-F238E27FC236}">
                <a16:creationId xmlns:a16="http://schemas.microsoft.com/office/drawing/2014/main" id="{A3D4E743-3358-4E5F-AF40-F5FC66B296A9}"/>
              </a:ext>
            </a:extLst>
          </p:cNvPr>
          <p:cNvCxnSpPr>
            <a:cxnSpLocks/>
            <a:stCxn id="8" idx="2"/>
          </p:cNvCxnSpPr>
          <p:nvPr/>
        </p:nvCxnSpPr>
        <p:spPr>
          <a:xfrm>
            <a:off x="4517879" y="2971859"/>
            <a:ext cx="0" cy="133088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ak 25">
            <a:extLst>
              <a:ext uri="{FF2B5EF4-FFF2-40B4-BE49-F238E27FC236}">
                <a16:creationId xmlns:a16="http://schemas.microsoft.com/office/drawing/2014/main" id="{9C94B77B-4F2E-42A6-9F99-B7FD425F3732}"/>
              </a:ext>
            </a:extLst>
          </p:cNvPr>
          <p:cNvCxnSpPr>
            <a:stCxn id="4" idx="2"/>
          </p:cNvCxnSpPr>
          <p:nvPr/>
        </p:nvCxnSpPr>
        <p:spPr>
          <a:xfrm>
            <a:off x="4514112" y="1785683"/>
            <a:ext cx="0" cy="22974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ak 26">
            <a:extLst>
              <a:ext uri="{FF2B5EF4-FFF2-40B4-BE49-F238E27FC236}">
                <a16:creationId xmlns:a16="http://schemas.microsoft.com/office/drawing/2014/main" id="{D9B25FB9-740E-434B-86BB-DF2C20C3035E}"/>
              </a:ext>
            </a:extLst>
          </p:cNvPr>
          <p:cNvCxnSpPr>
            <a:stCxn id="6" idx="2"/>
          </p:cNvCxnSpPr>
          <p:nvPr/>
        </p:nvCxnSpPr>
        <p:spPr>
          <a:xfrm>
            <a:off x="6492210" y="1783421"/>
            <a:ext cx="0" cy="22974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ak 27">
            <a:extLst>
              <a:ext uri="{FF2B5EF4-FFF2-40B4-BE49-F238E27FC236}">
                <a16:creationId xmlns:a16="http://schemas.microsoft.com/office/drawing/2014/main" id="{8F091B7A-F7E2-44D1-B1D2-286E4F0A36C9}"/>
              </a:ext>
            </a:extLst>
          </p:cNvPr>
          <p:cNvCxnSpPr>
            <a:cxnSpLocks/>
          </p:cNvCxnSpPr>
          <p:nvPr/>
        </p:nvCxnSpPr>
        <p:spPr>
          <a:xfrm flipV="1">
            <a:off x="2512798" y="2018179"/>
            <a:ext cx="3979413" cy="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ak 28">
            <a:extLst>
              <a:ext uri="{FF2B5EF4-FFF2-40B4-BE49-F238E27FC236}">
                <a16:creationId xmlns:a16="http://schemas.microsoft.com/office/drawing/2014/main" id="{E52B0EA1-5AD7-445A-B1C5-61A784C43C15}"/>
              </a:ext>
            </a:extLst>
          </p:cNvPr>
          <p:cNvCxnSpPr>
            <a:cxnSpLocks/>
          </p:cNvCxnSpPr>
          <p:nvPr/>
        </p:nvCxnSpPr>
        <p:spPr>
          <a:xfrm flipV="1">
            <a:off x="4514112" y="2015426"/>
            <a:ext cx="1" cy="51892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ruta 31">
            <a:extLst>
              <a:ext uri="{FF2B5EF4-FFF2-40B4-BE49-F238E27FC236}">
                <a16:creationId xmlns:a16="http://schemas.microsoft.com/office/drawing/2014/main" id="{490CDAEE-7F15-481B-A562-49DFAE79DF92}"/>
              </a:ext>
            </a:extLst>
          </p:cNvPr>
          <p:cNvSpPr txBox="1"/>
          <p:nvPr/>
        </p:nvSpPr>
        <p:spPr>
          <a:xfrm>
            <a:off x="3779608" y="2592541"/>
            <a:ext cx="15021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400" dirty="0">
                <a:solidFill>
                  <a:schemeClr val="bg1"/>
                </a:solidFill>
                <a:latin typeface="+mj-lt"/>
              </a:rPr>
              <a:t>Direktör</a:t>
            </a:r>
          </a:p>
        </p:txBody>
      </p:sp>
      <p:cxnSp>
        <p:nvCxnSpPr>
          <p:cNvPr id="39" name="Rak 41">
            <a:extLst>
              <a:ext uri="{FF2B5EF4-FFF2-40B4-BE49-F238E27FC236}">
                <a16:creationId xmlns:a16="http://schemas.microsoft.com/office/drawing/2014/main" id="{F7A892C2-87DD-49CE-ABD1-1B65649554CC}"/>
              </a:ext>
            </a:extLst>
          </p:cNvPr>
          <p:cNvCxnSpPr>
            <a:cxnSpLocks/>
            <a:endCxn id="8" idx="3"/>
          </p:cNvCxnSpPr>
          <p:nvPr/>
        </p:nvCxnSpPr>
        <p:spPr>
          <a:xfrm flipH="1">
            <a:off x="5273963" y="2746511"/>
            <a:ext cx="1894602" cy="934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Rak 44">
            <a:extLst>
              <a:ext uri="{FF2B5EF4-FFF2-40B4-BE49-F238E27FC236}">
                <a16:creationId xmlns:a16="http://schemas.microsoft.com/office/drawing/2014/main" id="{02156CED-1D7B-4F37-9323-5FA8710D4604}"/>
              </a:ext>
            </a:extLst>
          </p:cNvPr>
          <p:cNvCxnSpPr>
            <a:cxnSpLocks/>
          </p:cNvCxnSpPr>
          <p:nvPr/>
        </p:nvCxnSpPr>
        <p:spPr>
          <a:xfrm>
            <a:off x="7166472" y="2702996"/>
            <a:ext cx="25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Rak 45">
            <a:extLst>
              <a:ext uri="{FF2B5EF4-FFF2-40B4-BE49-F238E27FC236}">
                <a16:creationId xmlns:a16="http://schemas.microsoft.com/office/drawing/2014/main" id="{5366664B-2250-44DE-928C-2EE5EAFC1909}"/>
              </a:ext>
            </a:extLst>
          </p:cNvPr>
          <p:cNvCxnSpPr>
            <a:cxnSpLocks/>
          </p:cNvCxnSpPr>
          <p:nvPr/>
        </p:nvCxnSpPr>
        <p:spPr>
          <a:xfrm>
            <a:off x="7176313" y="3318347"/>
            <a:ext cx="25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Rak 46">
            <a:extLst>
              <a:ext uri="{FF2B5EF4-FFF2-40B4-BE49-F238E27FC236}">
                <a16:creationId xmlns:a16="http://schemas.microsoft.com/office/drawing/2014/main" id="{64E29C5A-6235-461E-AFBB-CF6924B3EECD}"/>
              </a:ext>
            </a:extLst>
          </p:cNvPr>
          <p:cNvCxnSpPr>
            <a:cxnSpLocks/>
          </p:cNvCxnSpPr>
          <p:nvPr/>
        </p:nvCxnSpPr>
        <p:spPr>
          <a:xfrm>
            <a:off x="7166473" y="2090118"/>
            <a:ext cx="26184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ktangel med rundade hörn 48">
            <a:extLst>
              <a:ext uri="{FF2B5EF4-FFF2-40B4-BE49-F238E27FC236}">
                <a16:creationId xmlns:a16="http://schemas.microsoft.com/office/drawing/2014/main" id="{D289A379-1767-46F8-9756-6E9280488959}"/>
              </a:ext>
            </a:extLst>
          </p:cNvPr>
          <p:cNvSpPr/>
          <p:nvPr/>
        </p:nvSpPr>
        <p:spPr>
          <a:xfrm>
            <a:off x="1553270" y="1102245"/>
            <a:ext cx="1919054" cy="689230"/>
          </a:xfrm>
          <a:prstGeom prst="roundRect">
            <a:avLst/>
          </a:prstGeom>
          <a:solidFill>
            <a:srgbClr val="003D58">
              <a:alpha val="27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atin typeface="+mj-lt"/>
            </a:endParaRPr>
          </a:p>
        </p:txBody>
      </p:sp>
      <p:sp>
        <p:nvSpPr>
          <p:cNvPr id="46" name="textruta 45">
            <a:extLst>
              <a:ext uri="{FF2B5EF4-FFF2-40B4-BE49-F238E27FC236}">
                <a16:creationId xmlns:a16="http://schemas.microsoft.com/office/drawing/2014/main" id="{A7AB429D-47E6-4B0E-874D-BAF61A72C172}"/>
              </a:ext>
            </a:extLst>
          </p:cNvPr>
          <p:cNvSpPr txBox="1"/>
          <p:nvPr/>
        </p:nvSpPr>
        <p:spPr>
          <a:xfrm>
            <a:off x="1551982" y="1262698"/>
            <a:ext cx="19151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400" dirty="0" err="1">
                <a:solidFill>
                  <a:schemeClr val="bg1"/>
                </a:solidFill>
                <a:latin typeface="+mj-lt"/>
              </a:rPr>
              <a:t>Förskolenämnden</a:t>
            </a:r>
            <a:endParaRPr lang="sv-SE" sz="1600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47" name="Rak 52">
            <a:extLst>
              <a:ext uri="{FF2B5EF4-FFF2-40B4-BE49-F238E27FC236}">
                <a16:creationId xmlns:a16="http://schemas.microsoft.com/office/drawing/2014/main" id="{C6BDEC33-6234-4B7D-BC90-79E1FB9EE288}"/>
              </a:ext>
            </a:extLst>
          </p:cNvPr>
          <p:cNvCxnSpPr>
            <a:endCxn id="45" idx="2"/>
          </p:cNvCxnSpPr>
          <p:nvPr/>
        </p:nvCxnSpPr>
        <p:spPr>
          <a:xfrm flipV="1">
            <a:off x="2512797" y="1791475"/>
            <a:ext cx="0" cy="229744"/>
          </a:xfrm>
          <a:prstGeom prst="line">
            <a:avLst/>
          </a:prstGeom>
          <a:ln w="3175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" name="Rektangel med rundade hörn 9">
            <a:extLst>
              <a:ext uri="{FF2B5EF4-FFF2-40B4-BE49-F238E27FC236}">
                <a16:creationId xmlns:a16="http://schemas.microsoft.com/office/drawing/2014/main" id="{8D6541B3-F09B-4468-A604-B4C25EC19528}"/>
              </a:ext>
            </a:extLst>
          </p:cNvPr>
          <p:cNvSpPr/>
          <p:nvPr/>
        </p:nvSpPr>
        <p:spPr>
          <a:xfrm>
            <a:off x="7428313" y="3035247"/>
            <a:ext cx="1511780" cy="566283"/>
          </a:xfrm>
          <a:prstGeom prst="roundRect">
            <a:avLst/>
          </a:prstGeom>
          <a:solidFill>
            <a:schemeClr val="accent1">
              <a:alpha val="11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>
                <a:latin typeface="+mj-lt"/>
              </a:rPr>
              <a:t>HR-enheten</a:t>
            </a:r>
          </a:p>
        </p:txBody>
      </p:sp>
      <p:sp>
        <p:nvSpPr>
          <p:cNvPr id="13" name="Rektangel med rundade hörn 13">
            <a:extLst>
              <a:ext uri="{FF2B5EF4-FFF2-40B4-BE49-F238E27FC236}">
                <a16:creationId xmlns:a16="http://schemas.microsoft.com/office/drawing/2014/main" id="{91B223B6-C0E7-486B-A395-C42589BC7E8C}"/>
              </a:ext>
            </a:extLst>
          </p:cNvPr>
          <p:cNvSpPr/>
          <p:nvPr/>
        </p:nvSpPr>
        <p:spPr>
          <a:xfrm>
            <a:off x="6023983" y="4570232"/>
            <a:ext cx="1224000" cy="1193119"/>
          </a:xfrm>
          <a:prstGeom prst="roundRect">
            <a:avLst/>
          </a:prstGeom>
          <a:solidFill>
            <a:schemeClr val="accent1">
              <a:alpha val="11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atin typeface="+mj-lt"/>
            </a:endParaRPr>
          </a:p>
        </p:txBody>
      </p:sp>
      <p:sp>
        <p:nvSpPr>
          <p:cNvPr id="14" name="Rektangel med rundade hörn 14">
            <a:extLst>
              <a:ext uri="{FF2B5EF4-FFF2-40B4-BE49-F238E27FC236}">
                <a16:creationId xmlns:a16="http://schemas.microsoft.com/office/drawing/2014/main" id="{1CA9FAFE-89D2-4110-AF65-F2EB9B5D6B03}"/>
              </a:ext>
            </a:extLst>
          </p:cNvPr>
          <p:cNvSpPr/>
          <p:nvPr/>
        </p:nvSpPr>
        <p:spPr>
          <a:xfrm>
            <a:off x="4597829" y="4577988"/>
            <a:ext cx="1224000" cy="1185362"/>
          </a:xfrm>
          <a:prstGeom prst="roundRect">
            <a:avLst/>
          </a:prstGeom>
          <a:solidFill>
            <a:schemeClr val="accent1">
              <a:alpha val="11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atin typeface="+mj-lt"/>
            </a:endParaRPr>
          </a:p>
        </p:txBody>
      </p:sp>
      <p:sp>
        <p:nvSpPr>
          <p:cNvPr id="15" name="Rektangel med rundade hörn 15">
            <a:extLst>
              <a:ext uri="{FF2B5EF4-FFF2-40B4-BE49-F238E27FC236}">
                <a16:creationId xmlns:a16="http://schemas.microsoft.com/office/drawing/2014/main" id="{0517604B-056C-4B17-B669-690BA9843608}"/>
              </a:ext>
            </a:extLst>
          </p:cNvPr>
          <p:cNvSpPr/>
          <p:nvPr/>
        </p:nvSpPr>
        <p:spPr>
          <a:xfrm>
            <a:off x="3219646" y="4577988"/>
            <a:ext cx="1224000" cy="1185362"/>
          </a:xfrm>
          <a:prstGeom prst="roundRect">
            <a:avLst/>
          </a:prstGeom>
          <a:solidFill>
            <a:schemeClr val="accent1">
              <a:alpha val="11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atin typeface="+mj-lt"/>
            </a:endParaRPr>
          </a:p>
        </p:txBody>
      </p:sp>
      <p:sp>
        <p:nvSpPr>
          <p:cNvPr id="16" name="Rektangel med rundade hörn 16">
            <a:extLst>
              <a:ext uri="{FF2B5EF4-FFF2-40B4-BE49-F238E27FC236}">
                <a16:creationId xmlns:a16="http://schemas.microsoft.com/office/drawing/2014/main" id="{601A7662-B64E-4538-AB52-C85F1EE0156B}"/>
              </a:ext>
            </a:extLst>
          </p:cNvPr>
          <p:cNvSpPr/>
          <p:nvPr/>
        </p:nvSpPr>
        <p:spPr>
          <a:xfrm>
            <a:off x="1890368" y="4577988"/>
            <a:ext cx="1224000" cy="1185362"/>
          </a:xfrm>
          <a:prstGeom prst="roundRect">
            <a:avLst/>
          </a:prstGeom>
          <a:solidFill>
            <a:schemeClr val="accent1">
              <a:alpha val="11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atin typeface="+mj-lt"/>
            </a:endParaRPr>
          </a:p>
        </p:txBody>
      </p:sp>
      <p:sp>
        <p:nvSpPr>
          <p:cNvPr id="28" name="textruta 27">
            <a:extLst>
              <a:ext uri="{FF2B5EF4-FFF2-40B4-BE49-F238E27FC236}">
                <a16:creationId xmlns:a16="http://schemas.microsoft.com/office/drawing/2014/main" id="{B78B2D08-3358-4F79-B8DB-CFFF7604FADA}"/>
              </a:ext>
            </a:extLst>
          </p:cNvPr>
          <p:cNvSpPr txBox="1"/>
          <p:nvPr/>
        </p:nvSpPr>
        <p:spPr>
          <a:xfrm>
            <a:off x="337352" y="4886867"/>
            <a:ext cx="151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400" dirty="0">
                <a:solidFill>
                  <a:schemeClr val="bg1"/>
                </a:solidFill>
                <a:latin typeface="+mj-lt"/>
              </a:rPr>
              <a:t>Förskole-verksamheten</a:t>
            </a:r>
            <a:endParaRPr lang="sv-SE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9" name="textruta 28">
            <a:extLst>
              <a:ext uri="{FF2B5EF4-FFF2-40B4-BE49-F238E27FC236}">
                <a16:creationId xmlns:a16="http://schemas.microsoft.com/office/drawing/2014/main" id="{26180F15-F424-47AF-B959-9972C326BA6A}"/>
              </a:ext>
            </a:extLst>
          </p:cNvPr>
          <p:cNvSpPr txBox="1"/>
          <p:nvPr/>
        </p:nvSpPr>
        <p:spPr>
          <a:xfrm>
            <a:off x="1849101" y="4797458"/>
            <a:ext cx="13095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400" dirty="0">
                <a:solidFill>
                  <a:schemeClr val="bg1"/>
                </a:solidFill>
                <a:latin typeface="+mj-lt"/>
              </a:rPr>
              <a:t>Grundskole-verksamheten F-6</a:t>
            </a:r>
          </a:p>
        </p:txBody>
      </p:sp>
      <p:sp>
        <p:nvSpPr>
          <p:cNvPr id="30" name="textruta 29">
            <a:extLst>
              <a:ext uri="{FF2B5EF4-FFF2-40B4-BE49-F238E27FC236}">
                <a16:creationId xmlns:a16="http://schemas.microsoft.com/office/drawing/2014/main" id="{D1444452-09E5-44EE-87CE-1EE90542D568}"/>
              </a:ext>
            </a:extLst>
          </p:cNvPr>
          <p:cNvSpPr txBox="1"/>
          <p:nvPr/>
        </p:nvSpPr>
        <p:spPr>
          <a:xfrm>
            <a:off x="3176391" y="4797458"/>
            <a:ext cx="130182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400" dirty="0">
                <a:solidFill>
                  <a:schemeClr val="bg1"/>
                </a:solidFill>
                <a:latin typeface="+mj-lt"/>
              </a:rPr>
              <a:t>Grundskole-verksamheten F-9, 7-9</a:t>
            </a:r>
          </a:p>
        </p:txBody>
      </p:sp>
      <p:sp>
        <p:nvSpPr>
          <p:cNvPr id="31" name="textruta 30">
            <a:extLst>
              <a:ext uri="{FF2B5EF4-FFF2-40B4-BE49-F238E27FC236}">
                <a16:creationId xmlns:a16="http://schemas.microsoft.com/office/drawing/2014/main" id="{F6B0EDFA-6CFA-4F58-AFA3-04B758836C7C}"/>
              </a:ext>
            </a:extLst>
          </p:cNvPr>
          <p:cNvSpPr txBox="1"/>
          <p:nvPr/>
        </p:nvSpPr>
        <p:spPr>
          <a:xfrm>
            <a:off x="4539167" y="4881446"/>
            <a:ext cx="13560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400" dirty="0">
                <a:solidFill>
                  <a:schemeClr val="bg1"/>
                </a:solidFill>
                <a:latin typeface="+mj-lt"/>
              </a:rPr>
              <a:t>Gymnasie-verksamheten</a:t>
            </a:r>
          </a:p>
        </p:txBody>
      </p:sp>
      <p:sp>
        <p:nvSpPr>
          <p:cNvPr id="34" name="textruta 33">
            <a:extLst>
              <a:ext uri="{FF2B5EF4-FFF2-40B4-BE49-F238E27FC236}">
                <a16:creationId xmlns:a16="http://schemas.microsoft.com/office/drawing/2014/main" id="{24CF4DD4-35D5-47D3-9C1C-D1FEBB51EE11}"/>
              </a:ext>
            </a:extLst>
          </p:cNvPr>
          <p:cNvSpPr txBox="1"/>
          <p:nvPr/>
        </p:nvSpPr>
        <p:spPr>
          <a:xfrm>
            <a:off x="5976012" y="4886867"/>
            <a:ext cx="1304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400" dirty="0">
                <a:solidFill>
                  <a:schemeClr val="bg1"/>
                </a:solidFill>
                <a:latin typeface="+mj-lt"/>
              </a:rPr>
              <a:t>Utbildning och arbetsmarknad</a:t>
            </a:r>
          </a:p>
        </p:txBody>
      </p:sp>
      <p:sp>
        <p:nvSpPr>
          <p:cNvPr id="58" name="Rektangel med rundade hörn 13">
            <a:extLst>
              <a:ext uri="{FF2B5EF4-FFF2-40B4-BE49-F238E27FC236}">
                <a16:creationId xmlns:a16="http://schemas.microsoft.com/office/drawing/2014/main" id="{7412138E-DED0-46C8-8980-416B17F2EF77}"/>
              </a:ext>
            </a:extLst>
          </p:cNvPr>
          <p:cNvSpPr/>
          <p:nvPr/>
        </p:nvSpPr>
        <p:spPr>
          <a:xfrm>
            <a:off x="7508102" y="4555796"/>
            <a:ext cx="1224000" cy="1185362"/>
          </a:xfrm>
          <a:prstGeom prst="roundRect">
            <a:avLst/>
          </a:prstGeom>
          <a:solidFill>
            <a:schemeClr val="accent1">
              <a:alpha val="11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300" dirty="0">
                <a:solidFill>
                  <a:schemeClr val="bg1"/>
                </a:solidFill>
                <a:latin typeface="+mj-lt"/>
              </a:rPr>
              <a:t>Hemkommun </a:t>
            </a:r>
            <a:r>
              <a:rPr lang="sv-SE" sz="1400" dirty="0">
                <a:solidFill>
                  <a:schemeClr val="bg1"/>
                </a:solidFill>
                <a:latin typeface="+mj-lt"/>
              </a:rPr>
              <a:t>och kansli</a:t>
            </a:r>
          </a:p>
        </p:txBody>
      </p:sp>
      <p:sp>
        <p:nvSpPr>
          <p:cNvPr id="17" name="Rektangel med rundade hörn 17">
            <a:extLst>
              <a:ext uri="{FF2B5EF4-FFF2-40B4-BE49-F238E27FC236}">
                <a16:creationId xmlns:a16="http://schemas.microsoft.com/office/drawing/2014/main" id="{124993C6-D621-4E7E-B6B2-FFC3A2BB3F0B}"/>
              </a:ext>
            </a:extLst>
          </p:cNvPr>
          <p:cNvSpPr/>
          <p:nvPr/>
        </p:nvSpPr>
        <p:spPr>
          <a:xfrm>
            <a:off x="486054" y="4577989"/>
            <a:ext cx="1224000" cy="1185365"/>
          </a:xfrm>
          <a:prstGeom prst="roundRect">
            <a:avLst/>
          </a:prstGeom>
          <a:solidFill>
            <a:schemeClr val="accent1">
              <a:alpha val="11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atin typeface="+mj-lt"/>
            </a:endParaRPr>
          </a:p>
        </p:txBody>
      </p:sp>
      <p:sp>
        <p:nvSpPr>
          <p:cNvPr id="53" name="Rektangel med rundade hörn 9">
            <a:extLst>
              <a:ext uri="{FF2B5EF4-FFF2-40B4-BE49-F238E27FC236}">
                <a16:creationId xmlns:a16="http://schemas.microsoft.com/office/drawing/2014/main" id="{A832C8E5-B2A3-4FE3-B793-50DB5C9B2DCD}"/>
              </a:ext>
            </a:extLst>
          </p:cNvPr>
          <p:cNvSpPr/>
          <p:nvPr/>
        </p:nvSpPr>
        <p:spPr>
          <a:xfrm>
            <a:off x="7426776" y="3648128"/>
            <a:ext cx="1511780" cy="566283"/>
          </a:xfrm>
          <a:prstGeom prst="roundRect">
            <a:avLst/>
          </a:prstGeom>
          <a:solidFill>
            <a:schemeClr val="accent1">
              <a:alpha val="11000"/>
            </a:schemeClr>
          </a:solidFill>
          <a:ln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>
                <a:latin typeface="+mj-lt"/>
              </a:rPr>
              <a:t>Kommunikation</a:t>
            </a:r>
            <a:br>
              <a:rPr lang="sv-SE" sz="1400" dirty="0">
                <a:latin typeface="+mj-lt"/>
              </a:rPr>
            </a:br>
            <a:r>
              <a:rPr lang="sv-SE" sz="800" i="1" dirty="0">
                <a:latin typeface="+mj-lt"/>
              </a:rPr>
              <a:t>tillhör stadsledningskontoret</a:t>
            </a:r>
          </a:p>
        </p:txBody>
      </p:sp>
      <p:cxnSp>
        <p:nvCxnSpPr>
          <p:cNvPr id="54" name="Rak 45">
            <a:extLst>
              <a:ext uri="{FF2B5EF4-FFF2-40B4-BE49-F238E27FC236}">
                <a16:creationId xmlns:a16="http://schemas.microsoft.com/office/drawing/2014/main" id="{782072FD-5B3F-4BA1-A8B3-9F4A2F85842A}"/>
              </a:ext>
            </a:extLst>
          </p:cNvPr>
          <p:cNvCxnSpPr>
            <a:cxnSpLocks/>
          </p:cNvCxnSpPr>
          <p:nvPr/>
        </p:nvCxnSpPr>
        <p:spPr>
          <a:xfrm>
            <a:off x="7177513" y="3931268"/>
            <a:ext cx="252000" cy="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Rak 45">
            <a:extLst>
              <a:ext uri="{FF2B5EF4-FFF2-40B4-BE49-F238E27FC236}">
                <a16:creationId xmlns:a16="http://schemas.microsoft.com/office/drawing/2014/main" id="{C5F31DBF-555C-4872-AF90-8A4E177A42F8}"/>
              </a:ext>
            </a:extLst>
          </p:cNvPr>
          <p:cNvCxnSpPr>
            <a:cxnSpLocks/>
          </p:cNvCxnSpPr>
          <p:nvPr/>
        </p:nvCxnSpPr>
        <p:spPr>
          <a:xfrm flipV="1">
            <a:off x="7171249" y="3333038"/>
            <a:ext cx="0" cy="598231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8365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Information 20130307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9CB7A83A43D1549A789770EB58DC41C" ma:contentTypeVersion="0" ma:contentTypeDescription="Skapa ett nytt dokument." ma:contentTypeScope="" ma:versionID="ac1b613db7bb2630f9170d80a4b3b1c9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988ddc45a2a1ba233d786d3fa5db79ea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7020438-5F76-4CF1-8140-097862850DC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8926717-E57E-4B74-96AA-C36C29B9161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8FA0B16B-086F-44BF-B6C3-05ADA82F3206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Information 20130307</Template>
  <TotalTime>9307</TotalTime>
  <Words>746</Words>
  <Application>Microsoft Office PowerPoint</Application>
  <PresentationFormat>Bildspel på skärmen (4:3)</PresentationFormat>
  <Paragraphs>158</Paragraphs>
  <Slides>34</Slides>
  <Notes>6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34</vt:i4>
      </vt:variant>
    </vt:vector>
  </HeadingPairs>
  <TitlesOfParts>
    <vt:vector size="39" baseType="lpstr">
      <vt:lpstr>Arial</vt:lpstr>
      <vt:lpstr>Arial Unicode MS</vt:lpstr>
      <vt:lpstr>Calibri</vt:lpstr>
      <vt:lpstr>Georgia</vt:lpstr>
      <vt:lpstr>Information 20130307</vt:lpstr>
      <vt:lpstr>Förskolenämnden Ekonomi - Verksamhet 2022-12-16</vt:lpstr>
      <vt:lpstr>Övergripande mål</vt:lpstr>
      <vt:lpstr>Vad betyder ekonomi?</vt:lpstr>
      <vt:lpstr>Fördelning av budgetmedel</vt:lpstr>
      <vt:lpstr>Rammedel till nämnderna Hur beräknas det?</vt:lpstr>
      <vt:lpstr>Finansiering av verksamheten Förskolenämnden</vt:lpstr>
      <vt:lpstr>Marknadsandelar Budget 2022</vt:lpstr>
      <vt:lpstr> Budget –  Kommunal utförare</vt:lpstr>
      <vt:lpstr>PowerPoint-presentation</vt:lpstr>
      <vt:lpstr>Budgetprocessen - Kommunal utförare</vt:lpstr>
      <vt:lpstr>Fördelning av intäktsbudget 2022</vt:lpstr>
      <vt:lpstr>Beställarersättning 2022 – Förskola Budget kommunal utförare </vt:lpstr>
      <vt:lpstr>Social vikt - Förskola</vt:lpstr>
      <vt:lpstr>Beställarersättning 2022 – Förskola </vt:lpstr>
      <vt:lpstr>Årsfluktuationer – barnvolymer Ex budget och utfall 2022</vt:lpstr>
      <vt:lpstr>Intäkter per förskola Exempel (Intäkter jan-nov 2022)</vt:lpstr>
      <vt:lpstr>Fördelning av kostnadsbudget 2022</vt:lpstr>
      <vt:lpstr>Typförskola</vt:lpstr>
      <vt:lpstr>Uppgifter att utgå ifrån </vt:lpstr>
      <vt:lpstr>Pedagogisk personal i barngrupp</vt:lpstr>
      <vt:lpstr>Mål är att nå 0</vt:lpstr>
      <vt:lpstr>Lokalkostnader Av kostnaderna är ca 15 % lokalkostnader som fördelas enligt nedan</vt:lpstr>
      <vt:lpstr>Övriga kostnader  Av kostnaderna är ca 14 % övriga kostnader som fördelas enligt nedan</vt:lpstr>
      <vt:lpstr>Fördelning av täckningsbidrag Andelen om cirka 4% av totala kostnader fördelas enligt diagrammet (Budget 2022)</vt:lpstr>
      <vt:lpstr>Stödfunktioner</vt:lpstr>
      <vt:lpstr>Restaurangverksamhet Fördelning av kostnader</vt:lpstr>
      <vt:lpstr> Uppföljning –  Kommunal utförare</vt:lpstr>
      <vt:lpstr>Årshjul - Uppföljning</vt:lpstr>
      <vt:lpstr>Månadsuppföljning av förskolor</vt:lpstr>
      <vt:lpstr>Ekonomisk uppföljning Resultat senaste 5 åren</vt:lpstr>
      <vt:lpstr>Jämförelse med andra kommuner</vt:lpstr>
      <vt:lpstr>Förskolan – kommunal utförare</vt:lpstr>
      <vt:lpstr>Förskolan – kommunal utförare</vt:lpstr>
      <vt:lpstr>Förskolan – kommunal utförare Lokalkostnad enligt SCB definition: hyra, el, vatten, uppvärmning, städ, avskrivningar m m</vt:lpstr>
    </vt:vector>
  </TitlesOfParts>
  <Company>Västerås stad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Frågeställningar inför tertialsamtal T1 2013</dc:title>
  <dc:creator>Ulrika Sunnerfelt</dc:creator>
  <cp:lastModifiedBy>Karlsson, Bengt</cp:lastModifiedBy>
  <cp:revision>389</cp:revision>
  <cp:lastPrinted>2018-09-28T08:35:07Z</cp:lastPrinted>
  <dcterms:created xsi:type="dcterms:W3CDTF">2013-04-10T12:13:48Z</dcterms:created>
  <dcterms:modified xsi:type="dcterms:W3CDTF">2022-12-16T07:43:10Z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0x010100E9CB7A83A43D1549A789770EB58DC41C</vt:lpwstr>
  </property>
</Properties>
</file>