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charts/chart2.xml" ContentType="application/vnd.openxmlformats-officedocument.drawingml.chart+xml"/>
  <Override PartName="/ppt/notesSlides/notesSlide2.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3.xml" ContentType="application/vnd.openxmlformats-officedocument.presentationml.notesSlide+xml"/>
  <Override PartName="/ppt/charts/chart5.xml" ContentType="application/vnd.openxmlformats-officedocument.drawingml.chart+xml"/>
  <Override PartName="/ppt/charts/style1.xml" ContentType="application/vnd.ms-office.chartstyle+xml"/>
  <Override PartName="/ppt/charts/colors1.xml" ContentType="application/vnd.ms-office.chartcolorstyle+xml"/>
  <Override PartName="/ppt/charts/chart6.xml" ContentType="application/vnd.openxmlformats-officedocument.drawingml.chart+xml"/>
  <Override PartName="/ppt/charts/style2.xml" ContentType="application/vnd.ms-office.chartstyle+xml"/>
  <Override PartName="/ppt/charts/colors2.xml" ContentType="application/vnd.ms-office.chartcolorstyle+xml"/>
  <Override PartName="/ppt/charts/chart7.xml" ContentType="application/vnd.openxmlformats-officedocument.drawingml.chart+xml"/>
  <Override PartName="/ppt/charts/style3.xml" ContentType="application/vnd.ms-office.chartstyle+xml"/>
  <Override PartName="/ppt/charts/colors3.xml" ContentType="application/vnd.ms-office.chartcolorstyle+xml"/>
  <Override PartName="/ppt/charts/chart8.xml" ContentType="application/vnd.openxmlformats-officedocument.drawingml.chart+xml"/>
  <Override PartName="/ppt/charts/style4.xml" ContentType="application/vnd.ms-office.chartstyle+xml"/>
  <Override PartName="/ppt/charts/colors4.xml" ContentType="application/vnd.ms-office.chartcolorstyle+xml"/>
  <Override PartName="/ppt/charts/chart9.xml" ContentType="application/vnd.openxmlformats-officedocument.drawingml.chart+xml"/>
  <Override PartName="/ppt/charts/style5.xml" ContentType="application/vnd.ms-office.chartstyle+xml"/>
  <Override PartName="/ppt/charts/colors5.xml" ContentType="application/vnd.ms-office.chartcolorstyle+xml"/>
  <Override PartName="/ppt/charts/chart10.xml" ContentType="application/vnd.openxmlformats-officedocument.drawingml.chart+xml"/>
  <Override PartName="/ppt/charts/style6.xml" ContentType="application/vnd.ms-office.chartstyle+xml"/>
  <Override PartName="/ppt/charts/colors6.xml" ContentType="application/vnd.ms-office.chartcolorstyle+xml"/>
  <Override PartName="/ppt/charts/chart11.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4.xml" ContentType="application/vnd.openxmlformats-officedocument.presentationml.notesSlide+xml"/>
  <Override PartName="/ppt/charts/chart12.xml" ContentType="application/vnd.openxmlformats-officedocument.drawingml.chart+xml"/>
  <Override PartName="/ppt/charts/style8.xml" ContentType="application/vnd.ms-office.chartstyle+xml"/>
  <Override PartName="/ppt/charts/colors8.xml" ContentType="application/vnd.ms-office.chartcolorstyle+xml"/>
  <Override PartName="/ppt/charts/chart13.xml" ContentType="application/vnd.openxmlformats-officedocument.drawingml.chart+xml"/>
  <Override PartName="/ppt/notesSlides/notesSlide5.xml" ContentType="application/vnd.openxmlformats-officedocument.presentationml.notesSlide+xml"/>
  <Override PartName="/ppt/charts/chart1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7" r:id="rId3"/>
    <p:sldId id="265" r:id="rId4"/>
    <p:sldId id="946" r:id="rId5"/>
    <p:sldId id="947" r:id="rId6"/>
    <p:sldId id="948" r:id="rId7"/>
    <p:sldId id="281" r:id="rId8"/>
    <p:sldId id="949" r:id="rId9"/>
    <p:sldId id="289" r:id="rId10"/>
    <p:sldId id="921" r:id="rId11"/>
    <p:sldId id="922" r:id="rId12"/>
    <p:sldId id="297" r:id="rId13"/>
    <p:sldId id="923" r:id="rId14"/>
    <p:sldId id="924" r:id="rId15"/>
    <p:sldId id="925" r:id="rId16"/>
    <p:sldId id="926" r:id="rId17"/>
    <p:sldId id="945" r:id="rId18"/>
    <p:sldId id="938" r:id="rId19"/>
    <p:sldId id="939" r:id="rId20"/>
    <p:sldId id="940" r:id="rId21"/>
    <p:sldId id="941" r:id="rId22"/>
    <p:sldId id="942" r:id="rId23"/>
    <p:sldId id="943" r:id="rId24"/>
    <p:sldId id="944" r:id="rId25"/>
    <p:sldId id="913" r:id="rId26"/>
    <p:sldId id="927" r:id="rId27"/>
    <p:sldId id="928" r:id="rId28"/>
    <p:sldId id="929" r:id="rId29"/>
    <p:sldId id="930" r:id="rId30"/>
    <p:sldId id="919" r:id="rId31"/>
    <p:sldId id="934" r:id="rId32"/>
    <p:sldId id="931" r:id="rId33"/>
    <p:sldId id="932" r:id="rId34"/>
    <p:sldId id="933" r:id="rId35"/>
    <p:sldId id="935" r:id="rId36"/>
    <p:sldId id="936" r:id="rId37"/>
    <p:sldId id="937" r:id="rId38"/>
    <p:sldId id="920" r:id="rId39"/>
  </p:sldIdLst>
  <p:sldSz cx="9144000" cy="5143500" type="screen16x9"/>
  <p:notesSz cx="7099300" cy="10234613"/>
  <p:defaultTextStyle>
    <a:defPPr>
      <a:defRPr lang="da-DK"/>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40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90987" autoAdjust="0"/>
  </p:normalViewPr>
  <p:slideViewPr>
    <p:cSldViewPr snapToGrid="0">
      <p:cViewPr varScale="1">
        <p:scale>
          <a:sx n="132" d="100"/>
          <a:sy n="132" d="100"/>
        </p:scale>
        <p:origin x="336" y="1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oleObject" Target="file:///\\vst.local\Employees\Home03\cc269\Politikerenk&#228;t%202022\Kopia%20av%20Enk&#228;ttilldigsomf&#246;rtroendevaldiV&#228;ster&#229;sstadundermandatperioden2018-2022-4713975.xlsx" TargetMode="External"/><Relationship Id="rId2" Type="http://schemas.microsoft.com/office/2011/relationships/chartColorStyle" Target="colors6.xml"/><Relationship Id="rId1" Type="http://schemas.microsoft.com/office/2011/relationships/chartStyle" Target="style6.xml"/></Relationships>
</file>

<file path=ppt/charts/_rels/chart11.xml.rels><?xml version="1.0" encoding="UTF-8" standalone="yes"?>
<Relationships xmlns="http://schemas.openxmlformats.org/package/2006/relationships"><Relationship Id="rId3" Type="http://schemas.openxmlformats.org/officeDocument/2006/relationships/oleObject" Target="file:///\\vst.local\Employees\Home03\cc269\Politikerenk&#228;t%202022\Kopia%20av%20Enk&#228;ttilldigsomf&#246;rtroendevaldiV&#228;ster&#229;sstadundermandatperioden2018-2022-4713975.xlsx" TargetMode="External"/><Relationship Id="rId2" Type="http://schemas.microsoft.com/office/2011/relationships/chartColorStyle" Target="colors7.xml"/><Relationship Id="rId1" Type="http://schemas.microsoft.com/office/2011/relationships/chartStyle" Target="style7.xml"/></Relationships>
</file>

<file path=ppt/charts/_rels/chart12.xml.rels><?xml version="1.0" encoding="UTF-8" standalone="yes"?>
<Relationships xmlns="http://schemas.openxmlformats.org/package/2006/relationships"><Relationship Id="rId3" Type="http://schemas.openxmlformats.org/officeDocument/2006/relationships/oleObject" Target="file:///\\vst.local\Employees\Home03\cc269\Politikerenk&#228;t%202022\Kopia%20av%20Enk&#228;ttilldigsomf&#246;rtroendevaldiV&#228;ster&#229;sstadundermandatperioden2018-2022-4713975.xlsx" TargetMode="External"/><Relationship Id="rId2" Type="http://schemas.microsoft.com/office/2011/relationships/chartColorStyle" Target="colors8.xml"/><Relationship Id="rId1" Type="http://schemas.microsoft.com/office/2011/relationships/chartStyle" Target="style8.xml"/></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oleObject" Target="file:///\\vst.local\Employees\Home03\cc269\Politikerenk&#228;t%202022\Kopia%20av%20Enk&#228;ttilldigsomf&#246;rtroendevaldiV&#228;ster&#229;sstadundermandatperioden2018-2022-4713975.xlsx" TargetMode="External"/><Relationship Id="rId2" Type="http://schemas.microsoft.com/office/2011/relationships/chartColorStyle" Target="colors1.xml"/><Relationship Id="rId1" Type="http://schemas.microsoft.com/office/2011/relationships/chartStyle" Target="style1.xml"/></Relationships>
</file>

<file path=ppt/charts/_rels/chart6.xml.rels><?xml version="1.0" encoding="UTF-8" standalone="yes"?>
<Relationships xmlns="http://schemas.openxmlformats.org/package/2006/relationships"><Relationship Id="rId3" Type="http://schemas.openxmlformats.org/officeDocument/2006/relationships/oleObject" Target="file:///\\vst.local\Employees\Home03\cc269\Politikerenk&#228;t%202022\Kopia%20av%20Enk&#228;ttilldigsomf&#246;rtroendevaldiV&#228;ster&#229;sstadundermandatperioden2018-2022-4713975.xlsx" TargetMode="External"/><Relationship Id="rId2" Type="http://schemas.microsoft.com/office/2011/relationships/chartColorStyle" Target="colors2.xml"/><Relationship Id="rId1" Type="http://schemas.microsoft.com/office/2011/relationships/chartStyle" Target="style2.xml"/></Relationships>
</file>

<file path=ppt/charts/_rels/chart7.xml.rels><?xml version="1.0" encoding="UTF-8" standalone="yes"?>
<Relationships xmlns="http://schemas.openxmlformats.org/package/2006/relationships"><Relationship Id="rId3" Type="http://schemas.openxmlformats.org/officeDocument/2006/relationships/oleObject" Target="file:///\\vst.local\Employees\Home03\cc269\Politikerenk&#228;t%202022\Kopia%20av%20Enk&#228;ttilldigsomf&#246;rtroendevaldiV&#228;ster&#229;sstadundermandatperioden2018-2022-4713975.xlsx" TargetMode="External"/><Relationship Id="rId2" Type="http://schemas.microsoft.com/office/2011/relationships/chartColorStyle" Target="colors3.xml"/><Relationship Id="rId1" Type="http://schemas.microsoft.com/office/2011/relationships/chartStyle" Target="style3.xml"/></Relationships>
</file>

<file path=ppt/charts/_rels/chart8.xml.rels><?xml version="1.0" encoding="UTF-8" standalone="yes"?>
<Relationships xmlns="http://schemas.openxmlformats.org/package/2006/relationships"><Relationship Id="rId3" Type="http://schemas.openxmlformats.org/officeDocument/2006/relationships/oleObject" Target="file:///\\vst.local\Employees\Home03\cc269\Politikerenk&#228;t%202022\Kopia%20av%20Enk&#228;ttilldigsomf&#246;rtroendevaldiV&#228;ster&#229;sstadundermandatperioden2018-2022-4713975.xlsx" TargetMode="External"/><Relationship Id="rId2" Type="http://schemas.microsoft.com/office/2011/relationships/chartColorStyle" Target="colors4.xml"/><Relationship Id="rId1" Type="http://schemas.microsoft.com/office/2011/relationships/chartStyle" Target="style4.xml"/></Relationships>
</file>

<file path=ppt/charts/_rels/chart9.xml.rels><?xml version="1.0" encoding="UTF-8" standalone="yes"?>
<Relationships xmlns="http://schemas.openxmlformats.org/package/2006/relationships"><Relationship Id="rId3" Type="http://schemas.openxmlformats.org/officeDocument/2006/relationships/oleObject" Target="file:///\\vst.local\Employees\Home03\cc269\Politikerenk&#228;t%202022\Kopia%20av%20Enk&#228;ttilldigsomf&#246;rtroendevaldiV&#228;ster&#229;sstadundermandatperioden2018-2022-4713975.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Använder du Politikerportalen?</c:v>
                </c:pt>
              </c:strCache>
            </c:strRef>
          </c:tx>
          <c:spPr>
            <a:solidFill>
              <a:srgbClr val="4682B4"/>
            </a:solidFill>
            <a:ln>
              <a:noFill/>
            </a:ln>
          </c:spPr>
          <c:invertIfNegative val="1"/>
          <c:dPt>
            <c:idx val="0"/>
            <c:invertIfNegative val="0"/>
            <c:bubble3D val="0"/>
            <c:spPr>
              <a:solidFill>
                <a:srgbClr val="4682B4"/>
              </a:solidFill>
            </c:spPr>
            <c:extLst>
              <c:ext xmlns:c16="http://schemas.microsoft.com/office/drawing/2014/chart" uri="{C3380CC4-5D6E-409C-BE32-E72D297353CC}">
                <c16:uniqueId val="{00000001-0ADC-420C-B4CE-861A598E3E4A}"/>
              </c:ext>
            </c:extLst>
          </c:dPt>
          <c:dPt>
            <c:idx val="1"/>
            <c:invertIfNegative val="0"/>
            <c:bubble3D val="0"/>
            <c:spPr>
              <a:solidFill>
                <a:srgbClr val="9ACD32"/>
              </a:solidFill>
            </c:spPr>
            <c:extLst>
              <c:ext xmlns:c16="http://schemas.microsoft.com/office/drawing/2014/chart" uri="{C3380CC4-5D6E-409C-BE32-E72D297353CC}">
                <c16:uniqueId val="{00000003-0ADC-420C-B4CE-861A598E3E4A}"/>
              </c:ext>
            </c:extLst>
          </c:dPt>
          <c:dPt>
            <c:idx val="2"/>
            <c:invertIfNegative val="0"/>
            <c:bubble3D val="0"/>
            <c:spPr>
              <a:solidFill>
                <a:srgbClr val="708090"/>
              </a:solidFill>
            </c:spPr>
            <c:extLst>
              <c:ext xmlns:c16="http://schemas.microsoft.com/office/drawing/2014/chart" uri="{C3380CC4-5D6E-409C-BE32-E72D297353CC}">
                <c16:uniqueId val="{00000005-0ADC-420C-B4CE-861A598E3E4A}"/>
              </c:ext>
            </c:extLst>
          </c:dPt>
          <c:dLbls>
            <c:numFmt formatCode="0.0%" sourceLinked="0"/>
            <c:spPr>
              <a:noFill/>
              <a:ln>
                <a:noFill/>
              </a:ln>
              <a:effectLst/>
            </c:spPr>
            <c:txPr>
              <a:bodyPr/>
              <a:lstStyle/>
              <a:p>
                <a:pPr>
                  <a:defRPr sz="1000" smtId="4294967295"/>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Ja, varje månad</c:v>
                </c:pt>
                <c:pt idx="1">
                  <c:v>Ja, några gånger per år</c:v>
                </c:pt>
                <c:pt idx="2">
                  <c:v>Nej, aldrig</c:v>
                </c:pt>
              </c:strCache>
            </c:strRef>
          </c:cat>
          <c:val>
            <c:numRef>
              <c:f>Sheet1!$B$2:$B$4</c:f>
              <c:numCache>
                <c:formatCode>0.0%</c:formatCode>
                <c:ptCount val="3"/>
                <c:pt idx="0">
                  <c:v>0.3619047619047619</c:v>
                </c:pt>
                <c:pt idx="1">
                  <c:v>0.43809523809523809</c:v>
                </c:pt>
                <c:pt idx="2">
                  <c:v>0.2</c:v>
                </c:pt>
              </c:numCache>
            </c:numRef>
          </c:val>
          <c:extLst>
            <c:ext xmlns:c14="http://schemas.microsoft.com/office/drawing/2007/8/2/chart" uri="{6F2FDCE9-48DA-4B69-8628-5D25D57E5C99}">
              <c14:invertSolidFillFmt>
                <c14:spPr xmlns:c14="http://schemas.microsoft.com/office/drawing/2007/8/2/chart">
                  <a:solidFill>
                    <a:srgbClr val="FFFFFF"/>
                  </a:solidFill>
                  <a:ln>
                    <a:noFill/>
                  </a:ln>
                </c14:spPr>
              </c14:invertSolidFillFmt>
            </c:ext>
            <c:ext xmlns:c16="http://schemas.microsoft.com/office/drawing/2014/chart" uri="{C3380CC4-5D6E-409C-BE32-E72D297353CC}">
              <c16:uniqueId val="{00000006-0ADC-420C-B4CE-861A598E3E4A}"/>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0"/>
        <c:majorTickMark val="out"/>
        <c:minorTickMark val="none"/>
        <c:tickLblPos val="nextTo"/>
        <c:spPr>
          <a:ln>
            <a:noFill/>
          </a:ln>
        </c:spPr>
        <c:txPr>
          <a:bodyPr/>
          <a:lstStyle/>
          <a:p>
            <a:pPr>
              <a:defRPr sz="1000" smtId="4294967295"/>
            </a:pPr>
            <a:endParaRPr lang="sv-SE"/>
          </a:p>
        </c:txPr>
        <c:crossAx val="66437120"/>
        <c:crosses val="autoZero"/>
        <c:auto val="0"/>
        <c:lblAlgn val="ctr"/>
        <c:lblOffset val="100"/>
        <c:noMultiLvlLbl val="0"/>
      </c:catAx>
      <c:valAx>
        <c:axId val="66437120"/>
        <c:scaling>
          <c:orientation val="minMax"/>
          <c:max val="1"/>
          <c:min val="0"/>
        </c:scaling>
        <c:delete val="0"/>
        <c:axPos val="l"/>
        <c:majorGridlines>
          <c:spPr>
            <a:ln w="12700">
              <a:solidFill>
                <a:srgbClr val="D3D3D3"/>
              </a:solidFill>
            </a:ln>
          </c:spPr>
        </c:majorGridlines>
        <c:title>
          <c:tx>
            <c:rich>
              <a:bodyPr/>
              <a:lstStyle/>
              <a:p>
                <a:pPr>
                  <a:defRPr sz="1000"/>
                </a:pPr>
                <a:r>
                  <a:rPr lang="sv-SE" b="0"/>
                  <a:t>Procent</a:t>
                </a:r>
              </a:p>
            </c:rich>
          </c:tx>
          <c:overlay val="0"/>
        </c:title>
        <c:numFmt formatCode="0%" sourceLinked="0"/>
        <c:majorTickMark val="out"/>
        <c:minorTickMark val="none"/>
        <c:tickLblPos val="nextTo"/>
        <c:spPr>
          <a:ln>
            <a:noFill/>
          </a:ln>
        </c:spPr>
        <c:txPr>
          <a:bodyPr/>
          <a:lstStyle/>
          <a:p>
            <a:pPr>
              <a:defRPr sz="1000" smtId="4294967295"/>
            </a:pPr>
            <a:endParaRPr lang="sv-SE"/>
          </a:p>
        </c:txPr>
        <c:crossAx val="67451136"/>
        <c:crosses val="autoZero"/>
        <c:crossBetween val="between"/>
      </c:valAx>
    </c:plotArea>
    <c:plotVisOnly val="1"/>
    <c:dispBlanksAs val="zero"/>
    <c:showDLblsOverMax val="1"/>
  </c:chart>
  <c:txPr>
    <a:bodyPr/>
    <a:lstStyle/>
    <a:p>
      <a:pPr>
        <a:defRPr sz="1800" smtId="4294967295"/>
      </a:pPr>
      <a:endParaRPr lang="sv-SE"/>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Det fungerar bra med inrapporteringen i Självservice/Förtroendemannarutinen för arvoden och ersättningar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Blad1!$B$116</c:f>
              <c:strCache>
                <c:ptCount val="1"/>
                <c:pt idx="0">
                  <c:v>FN</c:v>
                </c:pt>
              </c:strCache>
            </c:strRef>
          </c:tx>
          <c:spPr>
            <a:solidFill>
              <a:srgbClr val="00CCFF"/>
            </a:solidFill>
            <a:ln>
              <a:noFill/>
            </a:ln>
            <a:effectLst/>
          </c:spPr>
          <c:invertIfNegative val="0"/>
          <c:val>
            <c:numRef>
              <c:f>Blad1!$B$117</c:f>
              <c:numCache>
                <c:formatCode>General</c:formatCode>
                <c:ptCount val="1"/>
                <c:pt idx="0">
                  <c:v>2.9</c:v>
                </c:pt>
              </c:numCache>
            </c:numRef>
          </c:val>
          <c:extLst>
            <c:ext xmlns:c16="http://schemas.microsoft.com/office/drawing/2014/chart" uri="{C3380CC4-5D6E-409C-BE32-E72D297353CC}">
              <c16:uniqueId val="{00000000-7DF5-4171-B72D-86CF720C1A14}"/>
            </c:ext>
          </c:extLst>
        </c:ser>
        <c:ser>
          <c:idx val="1"/>
          <c:order val="1"/>
          <c:tx>
            <c:strRef>
              <c:f>Blad1!$C$116</c:f>
              <c:strCache>
                <c:ptCount val="1"/>
                <c:pt idx="0">
                  <c:v>MOKN</c:v>
                </c:pt>
              </c:strCache>
            </c:strRef>
          </c:tx>
          <c:spPr>
            <a:solidFill>
              <a:srgbClr val="800000"/>
            </a:solidFill>
            <a:ln>
              <a:noFill/>
            </a:ln>
            <a:effectLst/>
          </c:spPr>
          <c:invertIfNegative val="0"/>
          <c:val>
            <c:numRef>
              <c:f>Blad1!$C$117</c:f>
              <c:numCache>
                <c:formatCode>General</c:formatCode>
                <c:ptCount val="1"/>
                <c:pt idx="0">
                  <c:v>3.25</c:v>
                </c:pt>
              </c:numCache>
            </c:numRef>
          </c:val>
          <c:extLst>
            <c:ext xmlns:c16="http://schemas.microsoft.com/office/drawing/2014/chart" uri="{C3380CC4-5D6E-409C-BE32-E72D297353CC}">
              <c16:uniqueId val="{00000001-7DF5-4171-B72D-86CF720C1A14}"/>
            </c:ext>
          </c:extLst>
        </c:ser>
        <c:ser>
          <c:idx val="2"/>
          <c:order val="2"/>
          <c:tx>
            <c:strRef>
              <c:f>Blad1!$D$116</c:f>
              <c:strCache>
                <c:ptCount val="1"/>
                <c:pt idx="0">
                  <c:v>REV</c:v>
                </c:pt>
              </c:strCache>
            </c:strRef>
          </c:tx>
          <c:spPr>
            <a:solidFill>
              <a:srgbClr val="FF5050"/>
            </a:solidFill>
            <a:ln>
              <a:noFill/>
            </a:ln>
            <a:effectLst/>
          </c:spPr>
          <c:invertIfNegative val="0"/>
          <c:val>
            <c:numRef>
              <c:f>Blad1!$D$117</c:f>
              <c:numCache>
                <c:formatCode>General</c:formatCode>
                <c:ptCount val="1"/>
                <c:pt idx="0">
                  <c:v>3.33</c:v>
                </c:pt>
              </c:numCache>
            </c:numRef>
          </c:val>
          <c:extLst>
            <c:ext xmlns:c16="http://schemas.microsoft.com/office/drawing/2014/chart" uri="{C3380CC4-5D6E-409C-BE32-E72D297353CC}">
              <c16:uniqueId val="{00000002-7DF5-4171-B72D-86CF720C1A14}"/>
            </c:ext>
          </c:extLst>
        </c:ser>
        <c:ser>
          <c:idx val="3"/>
          <c:order val="3"/>
          <c:tx>
            <c:strRef>
              <c:f>Blad1!$E$116</c:f>
              <c:strCache>
                <c:ptCount val="1"/>
                <c:pt idx="0">
                  <c:v>KS</c:v>
                </c:pt>
              </c:strCache>
            </c:strRef>
          </c:tx>
          <c:spPr>
            <a:solidFill>
              <a:srgbClr val="CC00FF"/>
            </a:solidFill>
            <a:ln>
              <a:noFill/>
            </a:ln>
            <a:effectLst/>
          </c:spPr>
          <c:invertIfNegative val="0"/>
          <c:val>
            <c:numRef>
              <c:f>Blad1!$E$117</c:f>
              <c:numCache>
                <c:formatCode>General</c:formatCode>
                <c:ptCount val="1"/>
                <c:pt idx="0">
                  <c:v>3.67</c:v>
                </c:pt>
              </c:numCache>
            </c:numRef>
          </c:val>
          <c:extLst>
            <c:ext xmlns:c16="http://schemas.microsoft.com/office/drawing/2014/chart" uri="{C3380CC4-5D6E-409C-BE32-E72D297353CC}">
              <c16:uniqueId val="{00000003-7DF5-4171-B72D-86CF720C1A14}"/>
            </c:ext>
          </c:extLst>
        </c:ser>
        <c:ser>
          <c:idx val="4"/>
          <c:order val="4"/>
          <c:tx>
            <c:strRef>
              <c:f>Blad1!$F$116</c:f>
              <c:strCache>
                <c:ptCount val="1"/>
                <c:pt idx="0">
                  <c:v>KF</c:v>
                </c:pt>
              </c:strCache>
            </c:strRef>
          </c:tx>
          <c:spPr>
            <a:solidFill>
              <a:schemeClr val="bg2">
                <a:lumMod val="50000"/>
              </a:schemeClr>
            </a:solidFill>
            <a:ln>
              <a:noFill/>
            </a:ln>
            <a:effectLst/>
          </c:spPr>
          <c:invertIfNegative val="0"/>
          <c:val>
            <c:numRef>
              <c:f>Blad1!$F$117</c:f>
              <c:numCache>
                <c:formatCode>General</c:formatCode>
                <c:ptCount val="1"/>
                <c:pt idx="0">
                  <c:v>3.75</c:v>
                </c:pt>
              </c:numCache>
            </c:numRef>
          </c:val>
          <c:extLst>
            <c:ext xmlns:c16="http://schemas.microsoft.com/office/drawing/2014/chart" uri="{C3380CC4-5D6E-409C-BE32-E72D297353CC}">
              <c16:uniqueId val="{00000004-7DF5-4171-B72D-86CF720C1A14}"/>
            </c:ext>
          </c:extLst>
        </c:ser>
        <c:ser>
          <c:idx val="5"/>
          <c:order val="5"/>
          <c:tx>
            <c:strRef>
              <c:f>Blad1!$G$116</c:f>
              <c:strCache>
                <c:ptCount val="1"/>
                <c:pt idx="0">
                  <c:v>TN</c:v>
                </c:pt>
              </c:strCache>
            </c:strRef>
          </c:tx>
          <c:spPr>
            <a:solidFill>
              <a:srgbClr val="66FF33"/>
            </a:solidFill>
            <a:ln>
              <a:noFill/>
            </a:ln>
            <a:effectLst/>
          </c:spPr>
          <c:invertIfNegative val="0"/>
          <c:val>
            <c:numRef>
              <c:f>Blad1!$G$117</c:f>
              <c:numCache>
                <c:formatCode>General</c:formatCode>
                <c:ptCount val="1"/>
                <c:pt idx="0">
                  <c:v>3.83</c:v>
                </c:pt>
              </c:numCache>
            </c:numRef>
          </c:val>
          <c:extLst>
            <c:ext xmlns:c16="http://schemas.microsoft.com/office/drawing/2014/chart" uri="{C3380CC4-5D6E-409C-BE32-E72D297353CC}">
              <c16:uniqueId val="{00000005-7DF5-4171-B72D-86CF720C1A14}"/>
            </c:ext>
          </c:extLst>
        </c:ser>
        <c:ser>
          <c:idx val="6"/>
          <c:order val="6"/>
          <c:tx>
            <c:strRef>
              <c:f>Blad1!$H$116</c:f>
              <c:strCache>
                <c:ptCount val="1"/>
                <c:pt idx="0">
                  <c:v>ÄN</c:v>
                </c:pt>
              </c:strCache>
            </c:strRef>
          </c:tx>
          <c:spPr>
            <a:solidFill>
              <a:srgbClr val="0066FF"/>
            </a:solidFill>
            <a:ln>
              <a:noFill/>
            </a:ln>
            <a:effectLst/>
          </c:spPr>
          <c:invertIfNegative val="0"/>
          <c:val>
            <c:numRef>
              <c:f>Blad1!$H$117</c:f>
              <c:numCache>
                <c:formatCode>General</c:formatCode>
                <c:ptCount val="1"/>
                <c:pt idx="0">
                  <c:v>3.83</c:v>
                </c:pt>
              </c:numCache>
            </c:numRef>
          </c:val>
          <c:extLst>
            <c:ext xmlns:c16="http://schemas.microsoft.com/office/drawing/2014/chart" uri="{C3380CC4-5D6E-409C-BE32-E72D297353CC}">
              <c16:uniqueId val="{00000006-7DF5-4171-B72D-86CF720C1A14}"/>
            </c:ext>
          </c:extLst>
        </c:ser>
        <c:ser>
          <c:idx val="7"/>
          <c:order val="7"/>
          <c:tx>
            <c:strRef>
              <c:f>Blad1!$I$116</c:f>
              <c:strCache>
                <c:ptCount val="1"/>
                <c:pt idx="0">
                  <c:v>BN</c:v>
                </c:pt>
              </c:strCache>
            </c:strRef>
          </c:tx>
          <c:spPr>
            <a:solidFill>
              <a:srgbClr val="008080"/>
            </a:solidFill>
            <a:ln>
              <a:noFill/>
            </a:ln>
            <a:effectLst/>
          </c:spPr>
          <c:invertIfNegative val="0"/>
          <c:val>
            <c:numRef>
              <c:f>Blad1!$I$117</c:f>
              <c:numCache>
                <c:formatCode>General</c:formatCode>
                <c:ptCount val="1"/>
                <c:pt idx="0">
                  <c:v>3.88</c:v>
                </c:pt>
              </c:numCache>
            </c:numRef>
          </c:val>
          <c:extLst>
            <c:ext xmlns:c16="http://schemas.microsoft.com/office/drawing/2014/chart" uri="{C3380CC4-5D6E-409C-BE32-E72D297353CC}">
              <c16:uniqueId val="{00000007-7DF5-4171-B72D-86CF720C1A14}"/>
            </c:ext>
          </c:extLst>
        </c:ser>
        <c:ser>
          <c:idx val="8"/>
          <c:order val="8"/>
          <c:tx>
            <c:strRef>
              <c:f>Blad1!$J$116</c:f>
              <c:strCache>
                <c:ptCount val="1"/>
                <c:pt idx="0">
                  <c:v>UAN</c:v>
                </c:pt>
              </c:strCache>
            </c:strRef>
          </c:tx>
          <c:spPr>
            <a:solidFill>
              <a:srgbClr val="FF0000"/>
            </a:solidFill>
            <a:ln>
              <a:noFill/>
            </a:ln>
            <a:effectLst/>
          </c:spPr>
          <c:invertIfNegative val="0"/>
          <c:val>
            <c:numRef>
              <c:f>Blad1!$J$117</c:f>
              <c:numCache>
                <c:formatCode>General</c:formatCode>
                <c:ptCount val="1"/>
                <c:pt idx="0">
                  <c:v>3.91</c:v>
                </c:pt>
              </c:numCache>
            </c:numRef>
          </c:val>
          <c:extLst>
            <c:ext xmlns:c16="http://schemas.microsoft.com/office/drawing/2014/chart" uri="{C3380CC4-5D6E-409C-BE32-E72D297353CC}">
              <c16:uniqueId val="{00000008-7DF5-4171-B72D-86CF720C1A14}"/>
            </c:ext>
          </c:extLst>
        </c:ser>
        <c:ser>
          <c:idx val="9"/>
          <c:order val="9"/>
          <c:tx>
            <c:strRef>
              <c:f>Blad1!$K$116</c:f>
              <c:strCache>
                <c:ptCount val="1"/>
                <c:pt idx="0">
                  <c:v>FSN</c:v>
                </c:pt>
              </c:strCache>
            </c:strRef>
          </c:tx>
          <c:spPr>
            <a:solidFill>
              <a:srgbClr val="0033CC"/>
            </a:solidFill>
            <a:ln>
              <a:noFill/>
            </a:ln>
            <a:effectLst/>
          </c:spPr>
          <c:invertIfNegative val="0"/>
          <c:val>
            <c:numRef>
              <c:f>Blad1!$K$117</c:f>
              <c:numCache>
                <c:formatCode>General</c:formatCode>
                <c:ptCount val="1"/>
                <c:pt idx="0">
                  <c:v>4</c:v>
                </c:pt>
              </c:numCache>
            </c:numRef>
          </c:val>
          <c:extLst>
            <c:ext xmlns:c16="http://schemas.microsoft.com/office/drawing/2014/chart" uri="{C3380CC4-5D6E-409C-BE32-E72D297353CC}">
              <c16:uniqueId val="{00000009-7DF5-4171-B72D-86CF720C1A14}"/>
            </c:ext>
          </c:extLst>
        </c:ser>
        <c:ser>
          <c:idx val="10"/>
          <c:order val="10"/>
          <c:tx>
            <c:strRef>
              <c:f>Blad1!$L$116</c:f>
              <c:strCache>
                <c:ptCount val="1"/>
                <c:pt idx="0">
                  <c:v>GSN</c:v>
                </c:pt>
              </c:strCache>
            </c:strRef>
          </c:tx>
          <c:spPr>
            <a:solidFill>
              <a:srgbClr val="FFC000"/>
            </a:solidFill>
            <a:ln>
              <a:noFill/>
            </a:ln>
            <a:effectLst/>
          </c:spPr>
          <c:invertIfNegative val="0"/>
          <c:val>
            <c:numRef>
              <c:f>Blad1!$L$117</c:f>
              <c:numCache>
                <c:formatCode>General</c:formatCode>
                <c:ptCount val="1"/>
                <c:pt idx="0">
                  <c:v>4</c:v>
                </c:pt>
              </c:numCache>
            </c:numRef>
          </c:val>
          <c:extLst>
            <c:ext xmlns:c16="http://schemas.microsoft.com/office/drawing/2014/chart" uri="{C3380CC4-5D6E-409C-BE32-E72D297353CC}">
              <c16:uniqueId val="{0000000A-7DF5-4171-B72D-86CF720C1A14}"/>
            </c:ext>
          </c:extLst>
        </c:ser>
        <c:ser>
          <c:idx val="11"/>
          <c:order val="11"/>
          <c:tx>
            <c:strRef>
              <c:f>Blad1!$M$116</c:f>
              <c:strCache>
                <c:ptCount val="1"/>
                <c:pt idx="0">
                  <c:v>NIFF</c:v>
                </c:pt>
              </c:strCache>
            </c:strRef>
          </c:tx>
          <c:spPr>
            <a:solidFill>
              <a:srgbClr val="FFFF00"/>
            </a:solidFill>
            <a:ln>
              <a:noFill/>
            </a:ln>
            <a:effectLst/>
          </c:spPr>
          <c:invertIfNegative val="0"/>
          <c:val>
            <c:numRef>
              <c:f>Blad1!$M$117</c:f>
              <c:numCache>
                <c:formatCode>General</c:formatCode>
                <c:ptCount val="1"/>
                <c:pt idx="0">
                  <c:v>4</c:v>
                </c:pt>
              </c:numCache>
            </c:numRef>
          </c:val>
          <c:extLst>
            <c:ext xmlns:c16="http://schemas.microsoft.com/office/drawing/2014/chart" uri="{C3380CC4-5D6E-409C-BE32-E72D297353CC}">
              <c16:uniqueId val="{0000000B-7DF5-4171-B72D-86CF720C1A14}"/>
            </c:ext>
          </c:extLst>
        </c:ser>
        <c:ser>
          <c:idx val="12"/>
          <c:order val="12"/>
          <c:tx>
            <c:strRef>
              <c:f>Blad1!$N$116</c:f>
              <c:strCache>
                <c:ptCount val="1"/>
                <c:pt idx="0">
                  <c:v>ÖFN</c:v>
                </c:pt>
              </c:strCache>
            </c:strRef>
          </c:tx>
          <c:spPr>
            <a:solidFill>
              <a:srgbClr val="CC3300"/>
            </a:solidFill>
            <a:ln>
              <a:noFill/>
            </a:ln>
            <a:effectLst/>
          </c:spPr>
          <c:invertIfNegative val="0"/>
          <c:val>
            <c:numRef>
              <c:f>Blad1!$N$117</c:f>
              <c:numCache>
                <c:formatCode>General</c:formatCode>
                <c:ptCount val="1"/>
                <c:pt idx="0">
                  <c:v>4</c:v>
                </c:pt>
              </c:numCache>
            </c:numRef>
          </c:val>
          <c:extLst>
            <c:ext xmlns:c16="http://schemas.microsoft.com/office/drawing/2014/chart" uri="{C3380CC4-5D6E-409C-BE32-E72D297353CC}">
              <c16:uniqueId val="{0000000C-7DF5-4171-B72D-86CF720C1A14}"/>
            </c:ext>
          </c:extLst>
        </c:ser>
        <c:ser>
          <c:idx val="13"/>
          <c:order val="13"/>
          <c:tx>
            <c:strRef>
              <c:f>Blad1!$O$116</c:f>
              <c:strCache>
                <c:ptCount val="1"/>
                <c:pt idx="0">
                  <c:v>VN</c:v>
                </c:pt>
              </c:strCache>
            </c:strRef>
          </c:tx>
          <c:spPr>
            <a:solidFill>
              <a:schemeClr val="bg1">
                <a:lumMod val="65000"/>
              </a:schemeClr>
            </a:solidFill>
            <a:ln>
              <a:noFill/>
            </a:ln>
            <a:effectLst/>
          </c:spPr>
          <c:invertIfNegative val="0"/>
          <c:val>
            <c:numRef>
              <c:f>Blad1!$O$117</c:f>
              <c:numCache>
                <c:formatCode>General</c:formatCode>
                <c:ptCount val="1"/>
                <c:pt idx="0">
                  <c:v>4.09</c:v>
                </c:pt>
              </c:numCache>
            </c:numRef>
          </c:val>
          <c:extLst>
            <c:ext xmlns:c16="http://schemas.microsoft.com/office/drawing/2014/chart" uri="{C3380CC4-5D6E-409C-BE32-E72D297353CC}">
              <c16:uniqueId val="{0000000D-7DF5-4171-B72D-86CF720C1A14}"/>
            </c:ext>
          </c:extLst>
        </c:ser>
        <c:ser>
          <c:idx val="14"/>
          <c:order val="14"/>
          <c:tx>
            <c:strRef>
              <c:f>Blad1!$P$116</c:f>
              <c:strCache>
                <c:ptCount val="1"/>
                <c:pt idx="0">
                  <c:v>NF</c:v>
                </c:pt>
              </c:strCache>
            </c:strRef>
          </c:tx>
          <c:spPr>
            <a:solidFill>
              <a:srgbClr val="002060"/>
            </a:solidFill>
            <a:ln>
              <a:noFill/>
            </a:ln>
            <a:effectLst/>
          </c:spPr>
          <c:invertIfNegative val="0"/>
          <c:val>
            <c:numRef>
              <c:f>Blad1!$P$117</c:f>
              <c:numCache>
                <c:formatCode>General</c:formatCode>
                <c:ptCount val="1"/>
                <c:pt idx="0">
                  <c:v>4.3</c:v>
                </c:pt>
              </c:numCache>
            </c:numRef>
          </c:val>
          <c:extLst>
            <c:ext xmlns:c16="http://schemas.microsoft.com/office/drawing/2014/chart" uri="{C3380CC4-5D6E-409C-BE32-E72D297353CC}">
              <c16:uniqueId val="{0000000E-7DF5-4171-B72D-86CF720C1A14}"/>
            </c:ext>
          </c:extLst>
        </c:ser>
        <c:ser>
          <c:idx val="15"/>
          <c:order val="15"/>
          <c:tx>
            <c:strRef>
              <c:f>Blad1!$Q$116</c:f>
              <c:strCache>
                <c:ptCount val="1"/>
                <c:pt idx="0">
                  <c:v>IFN</c:v>
                </c:pt>
              </c:strCache>
            </c:strRef>
          </c:tx>
          <c:spPr>
            <a:solidFill>
              <a:srgbClr val="FF0066"/>
            </a:solidFill>
            <a:ln>
              <a:noFill/>
            </a:ln>
            <a:effectLst/>
          </c:spPr>
          <c:invertIfNegative val="0"/>
          <c:val>
            <c:numRef>
              <c:f>Blad1!$Q$117</c:f>
              <c:numCache>
                <c:formatCode>General</c:formatCode>
                <c:ptCount val="1"/>
                <c:pt idx="0">
                  <c:v>4.33</c:v>
                </c:pt>
              </c:numCache>
            </c:numRef>
          </c:val>
          <c:extLst>
            <c:ext xmlns:c16="http://schemas.microsoft.com/office/drawing/2014/chart" uri="{C3380CC4-5D6E-409C-BE32-E72D297353CC}">
              <c16:uniqueId val="{0000000F-7DF5-4171-B72D-86CF720C1A14}"/>
            </c:ext>
          </c:extLst>
        </c:ser>
        <c:ser>
          <c:idx val="16"/>
          <c:order val="16"/>
          <c:tx>
            <c:strRef>
              <c:f>Blad1!$R$116</c:f>
              <c:strCache>
                <c:ptCount val="1"/>
                <c:pt idx="0">
                  <c:v>KN</c:v>
                </c:pt>
              </c:strCache>
            </c:strRef>
          </c:tx>
          <c:spPr>
            <a:solidFill>
              <a:srgbClr val="00B050"/>
            </a:solidFill>
            <a:ln>
              <a:noFill/>
            </a:ln>
            <a:effectLst/>
          </c:spPr>
          <c:invertIfNegative val="0"/>
          <c:val>
            <c:numRef>
              <c:f>Blad1!$R$117</c:f>
              <c:numCache>
                <c:formatCode>General</c:formatCode>
                <c:ptCount val="1"/>
                <c:pt idx="0">
                  <c:v>4.33</c:v>
                </c:pt>
              </c:numCache>
            </c:numRef>
          </c:val>
          <c:extLst>
            <c:ext xmlns:c16="http://schemas.microsoft.com/office/drawing/2014/chart" uri="{C3380CC4-5D6E-409C-BE32-E72D297353CC}">
              <c16:uniqueId val="{00000010-7DF5-4171-B72D-86CF720C1A14}"/>
            </c:ext>
          </c:extLst>
        </c:ser>
        <c:ser>
          <c:idx val="17"/>
          <c:order val="17"/>
          <c:tx>
            <c:strRef>
              <c:f>Blad1!$S$116</c:f>
              <c:strCache>
                <c:ptCount val="1"/>
                <c:pt idx="0">
                  <c:v>KDNS</c:v>
                </c:pt>
              </c:strCache>
            </c:strRef>
          </c:tx>
          <c:spPr>
            <a:solidFill>
              <a:schemeClr val="accent6">
                <a:lumMod val="75000"/>
              </a:schemeClr>
            </a:solidFill>
            <a:ln>
              <a:noFill/>
            </a:ln>
            <a:effectLst/>
          </c:spPr>
          <c:invertIfNegative val="0"/>
          <c:val>
            <c:numRef>
              <c:f>Blad1!$S$117</c:f>
              <c:numCache>
                <c:formatCode>General</c:formatCode>
                <c:ptCount val="1"/>
                <c:pt idx="0">
                  <c:v>4.33</c:v>
                </c:pt>
              </c:numCache>
            </c:numRef>
          </c:val>
          <c:extLst>
            <c:ext xmlns:c16="http://schemas.microsoft.com/office/drawing/2014/chart" uri="{C3380CC4-5D6E-409C-BE32-E72D297353CC}">
              <c16:uniqueId val="{00000011-7DF5-4171-B72D-86CF720C1A14}"/>
            </c:ext>
          </c:extLst>
        </c:ser>
        <c:dLbls>
          <c:showLegendKey val="0"/>
          <c:showVal val="0"/>
          <c:showCatName val="0"/>
          <c:showSerName val="0"/>
          <c:showPercent val="0"/>
          <c:showBubbleSize val="0"/>
        </c:dLbls>
        <c:gapWidth val="219"/>
        <c:overlap val="-27"/>
        <c:axId val="984933440"/>
        <c:axId val="984943280"/>
      </c:barChart>
      <c:catAx>
        <c:axId val="984933440"/>
        <c:scaling>
          <c:orientation val="minMax"/>
        </c:scaling>
        <c:delete val="1"/>
        <c:axPos val="b"/>
        <c:numFmt formatCode="General" sourceLinked="1"/>
        <c:majorTickMark val="none"/>
        <c:minorTickMark val="none"/>
        <c:tickLblPos val="nextTo"/>
        <c:crossAx val="984943280"/>
        <c:crosses val="autoZero"/>
        <c:auto val="1"/>
        <c:lblAlgn val="ctr"/>
        <c:lblOffset val="100"/>
        <c:noMultiLvlLbl val="0"/>
      </c:catAx>
      <c:valAx>
        <c:axId val="9849432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9849334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Jag som förtroendevald får tillräckligt stöd i mitt uppdrag från kanslifunktionen (registratur, stads- eller nämndsekreterare och övrig kansliadministration)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manualLayout>
          <c:layoutTarget val="inner"/>
          <c:xMode val="edge"/>
          <c:yMode val="edge"/>
          <c:x val="5.2797931980556809E-2"/>
          <c:y val="0.21180266436266956"/>
          <c:w val="0.92504698242024885"/>
          <c:h val="0.64236363962621468"/>
        </c:manualLayout>
      </c:layout>
      <c:barChart>
        <c:barDir val="col"/>
        <c:grouping val="clustered"/>
        <c:varyColors val="0"/>
        <c:ser>
          <c:idx val="0"/>
          <c:order val="0"/>
          <c:tx>
            <c:strRef>
              <c:f>Blad1!$B$144</c:f>
              <c:strCache>
                <c:ptCount val="1"/>
                <c:pt idx="0">
                  <c:v>NIFF</c:v>
                </c:pt>
              </c:strCache>
            </c:strRef>
          </c:tx>
          <c:spPr>
            <a:solidFill>
              <a:srgbClr val="FFFF00"/>
            </a:solidFill>
            <a:ln>
              <a:noFill/>
            </a:ln>
            <a:effectLst/>
          </c:spPr>
          <c:invertIfNegative val="0"/>
          <c:val>
            <c:numRef>
              <c:f>Blad1!$B$145</c:f>
              <c:numCache>
                <c:formatCode>General</c:formatCode>
                <c:ptCount val="1"/>
                <c:pt idx="0">
                  <c:v>3.67</c:v>
                </c:pt>
              </c:numCache>
            </c:numRef>
          </c:val>
          <c:extLst>
            <c:ext xmlns:c16="http://schemas.microsoft.com/office/drawing/2014/chart" uri="{C3380CC4-5D6E-409C-BE32-E72D297353CC}">
              <c16:uniqueId val="{00000000-642A-4816-9880-1B53745D2317}"/>
            </c:ext>
          </c:extLst>
        </c:ser>
        <c:ser>
          <c:idx val="1"/>
          <c:order val="1"/>
          <c:tx>
            <c:strRef>
              <c:f>Blad1!$C$144</c:f>
              <c:strCache>
                <c:ptCount val="1"/>
                <c:pt idx="0">
                  <c:v>FSN</c:v>
                </c:pt>
              </c:strCache>
            </c:strRef>
          </c:tx>
          <c:spPr>
            <a:solidFill>
              <a:srgbClr val="0033CC"/>
            </a:solidFill>
            <a:ln>
              <a:noFill/>
            </a:ln>
            <a:effectLst/>
          </c:spPr>
          <c:invertIfNegative val="0"/>
          <c:val>
            <c:numRef>
              <c:f>Blad1!$C$145</c:f>
              <c:numCache>
                <c:formatCode>General</c:formatCode>
                <c:ptCount val="1"/>
                <c:pt idx="0">
                  <c:v>3.83</c:v>
                </c:pt>
              </c:numCache>
            </c:numRef>
          </c:val>
          <c:extLst>
            <c:ext xmlns:c16="http://schemas.microsoft.com/office/drawing/2014/chart" uri="{C3380CC4-5D6E-409C-BE32-E72D297353CC}">
              <c16:uniqueId val="{00000001-642A-4816-9880-1B53745D2317}"/>
            </c:ext>
          </c:extLst>
        </c:ser>
        <c:ser>
          <c:idx val="2"/>
          <c:order val="2"/>
          <c:tx>
            <c:strRef>
              <c:f>Blad1!$D$144</c:f>
              <c:strCache>
                <c:ptCount val="1"/>
                <c:pt idx="0">
                  <c:v>FN</c:v>
                </c:pt>
              </c:strCache>
            </c:strRef>
          </c:tx>
          <c:spPr>
            <a:solidFill>
              <a:srgbClr val="00CCFF"/>
            </a:solidFill>
            <a:ln>
              <a:noFill/>
            </a:ln>
            <a:effectLst/>
          </c:spPr>
          <c:invertIfNegative val="0"/>
          <c:val>
            <c:numRef>
              <c:f>Blad1!$D$145</c:f>
              <c:numCache>
                <c:formatCode>General</c:formatCode>
                <c:ptCount val="1"/>
                <c:pt idx="0">
                  <c:v>3.9</c:v>
                </c:pt>
              </c:numCache>
            </c:numRef>
          </c:val>
          <c:extLst>
            <c:ext xmlns:c16="http://schemas.microsoft.com/office/drawing/2014/chart" uri="{C3380CC4-5D6E-409C-BE32-E72D297353CC}">
              <c16:uniqueId val="{00000002-642A-4816-9880-1B53745D2317}"/>
            </c:ext>
          </c:extLst>
        </c:ser>
        <c:ser>
          <c:idx val="3"/>
          <c:order val="3"/>
          <c:tx>
            <c:strRef>
              <c:f>Blad1!$E$144</c:f>
              <c:strCache>
                <c:ptCount val="1"/>
                <c:pt idx="0">
                  <c:v>KF</c:v>
                </c:pt>
              </c:strCache>
            </c:strRef>
          </c:tx>
          <c:spPr>
            <a:solidFill>
              <a:schemeClr val="bg2">
                <a:lumMod val="50000"/>
              </a:schemeClr>
            </a:solidFill>
            <a:ln>
              <a:noFill/>
            </a:ln>
            <a:effectLst/>
          </c:spPr>
          <c:invertIfNegative val="0"/>
          <c:val>
            <c:numRef>
              <c:f>Blad1!$E$145</c:f>
              <c:numCache>
                <c:formatCode>General</c:formatCode>
                <c:ptCount val="1"/>
                <c:pt idx="0">
                  <c:v>3.93</c:v>
                </c:pt>
              </c:numCache>
            </c:numRef>
          </c:val>
          <c:extLst>
            <c:ext xmlns:c16="http://schemas.microsoft.com/office/drawing/2014/chart" uri="{C3380CC4-5D6E-409C-BE32-E72D297353CC}">
              <c16:uniqueId val="{00000003-642A-4816-9880-1B53745D2317}"/>
            </c:ext>
          </c:extLst>
        </c:ser>
        <c:ser>
          <c:idx val="4"/>
          <c:order val="4"/>
          <c:tx>
            <c:strRef>
              <c:f>Blad1!$F$144</c:f>
              <c:strCache>
                <c:ptCount val="1"/>
                <c:pt idx="0">
                  <c:v>KN</c:v>
                </c:pt>
              </c:strCache>
            </c:strRef>
          </c:tx>
          <c:spPr>
            <a:solidFill>
              <a:srgbClr val="00B050"/>
            </a:solidFill>
            <a:ln>
              <a:noFill/>
            </a:ln>
            <a:effectLst/>
          </c:spPr>
          <c:invertIfNegative val="0"/>
          <c:val>
            <c:numRef>
              <c:f>Blad1!$F$145</c:f>
              <c:numCache>
                <c:formatCode>General</c:formatCode>
                <c:ptCount val="1"/>
                <c:pt idx="0">
                  <c:v>4</c:v>
                </c:pt>
              </c:numCache>
            </c:numRef>
          </c:val>
          <c:extLst>
            <c:ext xmlns:c16="http://schemas.microsoft.com/office/drawing/2014/chart" uri="{C3380CC4-5D6E-409C-BE32-E72D297353CC}">
              <c16:uniqueId val="{00000004-642A-4816-9880-1B53745D2317}"/>
            </c:ext>
          </c:extLst>
        </c:ser>
        <c:ser>
          <c:idx val="5"/>
          <c:order val="5"/>
          <c:tx>
            <c:strRef>
              <c:f>Blad1!$G$144</c:f>
              <c:strCache>
                <c:ptCount val="1"/>
                <c:pt idx="0">
                  <c:v>ÖFN</c:v>
                </c:pt>
              </c:strCache>
            </c:strRef>
          </c:tx>
          <c:spPr>
            <a:solidFill>
              <a:srgbClr val="CC3300"/>
            </a:solidFill>
            <a:ln>
              <a:noFill/>
            </a:ln>
            <a:effectLst/>
          </c:spPr>
          <c:invertIfNegative val="0"/>
          <c:val>
            <c:numRef>
              <c:f>Blad1!$G$145</c:f>
              <c:numCache>
                <c:formatCode>General</c:formatCode>
                <c:ptCount val="1"/>
                <c:pt idx="0">
                  <c:v>4</c:v>
                </c:pt>
              </c:numCache>
            </c:numRef>
          </c:val>
          <c:extLst>
            <c:ext xmlns:c16="http://schemas.microsoft.com/office/drawing/2014/chart" uri="{C3380CC4-5D6E-409C-BE32-E72D297353CC}">
              <c16:uniqueId val="{00000005-642A-4816-9880-1B53745D2317}"/>
            </c:ext>
          </c:extLst>
        </c:ser>
        <c:ser>
          <c:idx val="6"/>
          <c:order val="6"/>
          <c:tx>
            <c:strRef>
              <c:f>Blad1!$H$144</c:f>
              <c:strCache>
                <c:ptCount val="1"/>
                <c:pt idx="0">
                  <c:v>REV</c:v>
                </c:pt>
              </c:strCache>
            </c:strRef>
          </c:tx>
          <c:spPr>
            <a:solidFill>
              <a:srgbClr val="FF5050"/>
            </a:solidFill>
            <a:ln>
              <a:noFill/>
            </a:ln>
            <a:effectLst/>
          </c:spPr>
          <c:invertIfNegative val="0"/>
          <c:val>
            <c:numRef>
              <c:f>Blad1!$H$145</c:f>
              <c:numCache>
                <c:formatCode>General</c:formatCode>
                <c:ptCount val="1"/>
                <c:pt idx="0">
                  <c:v>4</c:v>
                </c:pt>
              </c:numCache>
            </c:numRef>
          </c:val>
          <c:extLst>
            <c:ext xmlns:c16="http://schemas.microsoft.com/office/drawing/2014/chart" uri="{C3380CC4-5D6E-409C-BE32-E72D297353CC}">
              <c16:uniqueId val="{00000006-642A-4816-9880-1B53745D2317}"/>
            </c:ext>
          </c:extLst>
        </c:ser>
        <c:ser>
          <c:idx val="7"/>
          <c:order val="7"/>
          <c:tx>
            <c:strRef>
              <c:f>Blad1!$I$144</c:f>
              <c:strCache>
                <c:ptCount val="1"/>
                <c:pt idx="0">
                  <c:v>TN</c:v>
                </c:pt>
              </c:strCache>
            </c:strRef>
          </c:tx>
          <c:spPr>
            <a:solidFill>
              <a:srgbClr val="66FF33"/>
            </a:solidFill>
            <a:ln>
              <a:noFill/>
            </a:ln>
            <a:effectLst/>
          </c:spPr>
          <c:invertIfNegative val="0"/>
          <c:val>
            <c:numRef>
              <c:f>Blad1!$I$145</c:f>
              <c:numCache>
                <c:formatCode>General</c:formatCode>
                <c:ptCount val="1"/>
                <c:pt idx="0">
                  <c:v>4.17</c:v>
                </c:pt>
              </c:numCache>
            </c:numRef>
          </c:val>
          <c:extLst>
            <c:ext xmlns:c16="http://schemas.microsoft.com/office/drawing/2014/chart" uri="{C3380CC4-5D6E-409C-BE32-E72D297353CC}">
              <c16:uniqueId val="{00000007-642A-4816-9880-1B53745D2317}"/>
            </c:ext>
          </c:extLst>
        </c:ser>
        <c:ser>
          <c:idx val="8"/>
          <c:order val="8"/>
          <c:tx>
            <c:strRef>
              <c:f>Blad1!$J$144</c:f>
              <c:strCache>
                <c:ptCount val="1"/>
                <c:pt idx="0">
                  <c:v>UAN</c:v>
                </c:pt>
              </c:strCache>
            </c:strRef>
          </c:tx>
          <c:spPr>
            <a:solidFill>
              <a:srgbClr val="FF0000"/>
            </a:solidFill>
            <a:ln>
              <a:noFill/>
            </a:ln>
            <a:effectLst/>
          </c:spPr>
          <c:invertIfNegative val="0"/>
          <c:val>
            <c:numRef>
              <c:f>Blad1!$J$145</c:f>
              <c:numCache>
                <c:formatCode>General</c:formatCode>
                <c:ptCount val="1"/>
                <c:pt idx="0">
                  <c:v>4.18</c:v>
                </c:pt>
              </c:numCache>
            </c:numRef>
          </c:val>
          <c:extLst>
            <c:ext xmlns:c16="http://schemas.microsoft.com/office/drawing/2014/chart" uri="{C3380CC4-5D6E-409C-BE32-E72D297353CC}">
              <c16:uniqueId val="{00000008-642A-4816-9880-1B53745D2317}"/>
            </c:ext>
          </c:extLst>
        </c:ser>
        <c:ser>
          <c:idx val="9"/>
          <c:order val="9"/>
          <c:tx>
            <c:strRef>
              <c:f>Blad1!$K$144</c:f>
              <c:strCache>
                <c:ptCount val="1"/>
                <c:pt idx="0">
                  <c:v>KS</c:v>
                </c:pt>
              </c:strCache>
            </c:strRef>
          </c:tx>
          <c:spPr>
            <a:solidFill>
              <a:srgbClr val="CC00FF"/>
            </a:solidFill>
            <a:ln>
              <a:noFill/>
            </a:ln>
            <a:effectLst/>
          </c:spPr>
          <c:invertIfNegative val="0"/>
          <c:val>
            <c:numRef>
              <c:f>Blad1!$K$145</c:f>
              <c:numCache>
                <c:formatCode>General</c:formatCode>
                <c:ptCount val="1"/>
                <c:pt idx="0">
                  <c:v>4.2</c:v>
                </c:pt>
              </c:numCache>
            </c:numRef>
          </c:val>
          <c:extLst>
            <c:ext xmlns:c16="http://schemas.microsoft.com/office/drawing/2014/chart" uri="{C3380CC4-5D6E-409C-BE32-E72D297353CC}">
              <c16:uniqueId val="{00000009-642A-4816-9880-1B53745D2317}"/>
            </c:ext>
          </c:extLst>
        </c:ser>
        <c:ser>
          <c:idx val="10"/>
          <c:order val="10"/>
          <c:tx>
            <c:strRef>
              <c:f>Blad1!$L$144</c:f>
              <c:strCache>
                <c:ptCount val="1"/>
                <c:pt idx="0">
                  <c:v>GSN</c:v>
                </c:pt>
              </c:strCache>
            </c:strRef>
          </c:tx>
          <c:spPr>
            <a:solidFill>
              <a:srgbClr val="FFC000"/>
            </a:solidFill>
            <a:ln>
              <a:noFill/>
            </a:ln>
            <a:effectLst/>
          </c:spPr>
          <c:invertIfNegative val="0"/>
          <c:val>
            <c:numRef>
              <c:f>Blad1!$L$145</c:f>
              <c:numCache>
                <c:formatCode>General</c:formatCode>
                <c:ptCount val="1"/>
                <c:pt idx="0">
                  <c:v>4.25</c:v>
                </c:pt>
              </c:numCache>
            </c:numRef>
          </c:val>
          <c:extLst>
            <c:ext xmlns:c16="http://schemas.microsoft.com/office/drawing/2014/chart" uri="{C3380CC4-5D6E-409C-BE32-E72D297353CC}">
              <c16:uniqueId val="{0000000A-642A-4816-9880-1B53745D2317}"/>
            </c:ext>
          </c:extLst>
        </c:ser>
        <c:ser>
          <c:idx val="11"/>
          <c:order val="11"/>
          <c:tx>
            <c:strRef>
              <c:f>Blad1!$M$144</c:f>
              <c:strCache>
                <c:ptCount val="1"/>
                <c:pt idx="0">
                  <c:v>IFN</c:v>
                </c:pt>
              </c:strCache>
            </c:strRef>
          </c:tx>
          <c:spPr>
            <a:solidFill>
              <a:srgbClr val="FF0066"/>
            </a:solidFill>
            <a:ln>
              <a:noFill/>
            </a:ln>
            <a:effectLst/>
          </c:spPr>
          <c:invertIfNegative val="0"/>
          <c:val>
            <c:numRef>
              <c:f>Blad1!$M$145</c:f>
              <c:numCache>
                <c:formatCode>General</c:formatCode>
                <c:ptCount val="1"/>
                <c:pt idx="0">
                  <c:v>4.33</c:v>
                </c:pt>
              </c:numCache>
            </c:numRef>
          </c:val>
          <c:extLst>
            <c:ext xmlns:c16="http://schemas.microsoft.com/office/drawing/2014/chart" uri="{C3380CC4-5D6E-409C-BE32-E72D297353CC}">
              <c16:uniqueId val="{0000000B-642A-4816-9880-1B53745D2317}"/>
            </c:ext>
          </c:extLst>
        </c:ser>
        <c:ser>
          <c:idx val="12"/>
          <c:order val="12"/>
          <c:tx>
            <c:strRef>
              <c:f>Blad1!$N$144</c:f>
              <c:strCache>
                <c:ptCount val="1"/>
                <c:pt idx="0">
                  <c:v>ÄN</c:v>
                </c:pt>
              </c:strCache>
            </c:strRef>
          </c:tx>
          <c:spPr>
            <a:solidFill>
              <a:srgbClr val="0066FF"/>
            </a:solidFill>
            <a:ln>
              <a:noFill/>
            </a:ln>
            <a:effectLst/>
          </c:spPr>
          <c:invertIfNegative val="0"/>
          <c:val>
            <c:numRef>
              <c:f>Blad1!$N$145</c:f>
              <c:numCache>
                <c:formatCode>General</c:formatCode>
                <c:ptCount val="1"/>
                <c:pt idx="0">
                  <c:v>4.33</c:v>
                </c:pt>
              </c:numCache>
            </c:numRef>
          </c:val>
          <c:extLst>
            <c:ext xmlns:c16="http://schemas.microsoft.com/office/drawing/2014/chart" uri="{C3380CC4-5D6E-409C-BE32-E72D297353CC}">
              <c16:uniqueId val="{0000000C-642A-4816-9880-1B53745D2317}"/>
            </c:ext>
          </c:extLst>
        </c:ser>
        <c:ser>
          <c:idx val="13"/>
          <c:order val="13"/>
          <c:tx>
            <c:strRef>
              <c:f>Blad1!$O$144</c:f>
              <c:strCache>
                <c:ptCount val="1"/>
                <c:pt idx="0">
                  <c:v>VN</c:v>
                </c:pt>
              </c:strCache>
            </c:strRef>
          </c:tx>
          <c:spPr>
            <a:solidFill>
              <a:schemeClr val="bg1">
                <a:lumMod val="65000"/>
              </a:schemeClr>
            </a:solidFill>
            <a:ln>
              <a:noFill/>
            </a:ln>
            <a:effectLst/>
          </c:spPr>
          <c:invertIfNegative val="0"/>
          <c:val>
            <c:numRef>
              <c:f>Blad1!$O$145</c:f>
              <c:numCache>
                <c:formatCode>General</c:formatCode>
                <c:ptCount val="1"/>
                <c:pt idx="0">
                  <c:v>4.3600000000000003</c:v>
                </c:pt>
              </c:numCache>
            </c:numRef>
          </c:val>
          <c:extLst>
            <c:ext xmlns:c16="http://schemas.microsoft.com/office/drawing/2014/chart" uri="{C3380CC4-5D6E-409C-BE32-E72D297353CC}">
              <c16:uniqueId val="{0000000D-642A-4816-9880-1B53745D2317}"/>
            </c:ext>
          </c:extLst>
        </c:ser>
        <c:ser>
          <c:idx val="14"/>
          <c:order val="14"/>
          <c:tx>
            <c:strRef>
              <c:f>Blad1!$P$144</c:f>
              <c:strCache>
                <c:ptCount val="1"/>
                <c:pt idx="0">
                  <c:v>MOKN</c:v>
                </c:pt>
              </c:strCache>
            </c:strRef>
          </c:tx>
          <c:spPr>
            <a:solidFill>
              <a:srgbClr val="800000"/>
            </a:solidFill>
            <a:ln>
              <a:noFill/>
            </a:ln>
            <a:effectLst/>
          </c:spPr>
          <c:invertIfNegative val="0"/>
          <c:val>
            <c:numRef>
              <c:f>Blad1!$P$145</c:f>
              <c:numCache>
                <c:formatCode>General</c:formatCode>
                <c:ptCount val="1"/>
                <c:pt idx="0">
                  <c:v>4.5</c:v>
                </c:pt>
              </c:numCache>
            </c:numRef>
          </c:val>
          <c:extLst>
            <c:ext xmlns:c16="http://schemas.microsoft.com/office/drawing/2014/chart" uri="{C3380CC4-5D6E-409C-BE32-E72D297353CC}">
              <c16:uniqueId val="{0000000E-642A-4816-9880-1B53745D2317}"/>
            </c:ext>
          </c:extLst>
        </c:ser>
        <c:ser>
          <c:idx val="15"/>
          <c:order val="15"/>
          <c:tx>
            <c:strRef>
              <c:f>Blad1!$Q$144</c:f>
              <c:strCache>
                <c:ptCount val="1"/>
                <c:pt idx="0">
                  <c:v>NF</c:v>
                </c:pt>
              </c:strCache>
            </c:strRef>
          </c:tx>
          <c:spPr>
            <a:solidFill>
              <a:srgbClr val="002060"/>
            </a:solidFill>
            <a:ln>
              <a:noFill/>
            </a:ln>
            <a:effectLst/>
          </c:spPr>
          <c:invertIfNegative val="0"/>
          <c:val>
            <c:numRef>
              <c:f>Blad1!$Q$145</c:f>
              <c:numCache>
                <c:formatCode>General</c:formatCode>
                <c:ptCount val="1"/>
                <c:pt idx="0">
                  <c:v>4.5</c:v>
                </c:pt>
              </c:numCache>
            </c:numRef>
          </c:val>
          <c:extLst>
            <c:ext xmlns:c16="http://schemas.microsoft.com/office/drawing/2014/chart" uri="{C3380CC4-5D6E-409C-BE32-E72D297353CC}">
              <c16:uniqueId val="{0000000F-642A-4816-9880-1B53745D2317}"/>
            </c:ext>
          </c:extLst>
        </c:ser>
        <c:ser>
          <c:idx val="16"/>
          <c:order val="16"/>
          <c:tx>
            <c:strRef>
              <c:f>Blad1!$R$144</c:f>
              <c:strCache>
                <c:ptCount val="1"/>
                <c:pt idx="0">
                  <c:v>KDNS</c:v>
                </c:pt>
              </c:strCache>
            </c:strRef>
          </c:tx>
          <c:spPr>
            <a:solidFill>
              <a:schemeClr val="accent6">
                <a:lumMod val="75000"/>
              </a:schemeClr>
            </a:solidFill>
            <a:ln>
              <a:noFill/>
            </a:ln>
            <a:effectLst/>
          </c:spPr>
          <c:invertIfNegative val="0"/>
          <c:val>
            <c:numRef>
              <c:f>Blad1!$R$145</c:f>
              <c:numCache>
                <c:formatCode>General</c:formatCode>
                <c:ptCount val="1"/>
                <c:pt idx="0">
                  <c:v>4.67</c:v>
                </c:pt>
              </c:numCache>
            </c:numRef>
          </c:val>
          <c:extLst>
            <c:ext xmlns:c16="http://schemas.microsoft.com/office/drawing/2014/chart" uri="{C3380CC4-5D6E-409C-BE32-E72D297353CC}">
              <c16:uniqueId val="{00000010-642A-4816-9880-1B53745D2317}"/>
            </c:ext>
          </c:extLst>
        </c:ser>
        <c:ser>
          <c:idx val="17"/>
          <c:order val="17"/>
          <c:tx>
            <c:strRef>
              <c:f>Blad1!$S$144</c:f>
              <c:strCache>
                <c:ptCount val="1"/>
                <c:pt idx="0">
                  <c:v>BN</c:v>
                </c:pt>
              </c:strCache>
            </c:strRef>
          </c:tx>
          <c:spPr>
            <a:solidFill>
              <a:srgbClr val="008080"/>
            </a:solidFill>
            <a:ln>
              <a:noFill/>
            </a:ln>
            <a:effectLst/>
          </c:spPr>
          <c:invertIfNegative val="0"/>
          <c:val>
            <c:numRef>
              <c:f>Blad1!$S$145</c:f>
              <c:numCache>
                <c:formatCode>General</c:formatCode>
                <c:ptCount val="1"/>
                <c:pt idx="0">
                  <c:v>4.75</c:v>
                </c:pt>
              </c:numCache>
            </c:numRef>
          </c:val>
          <c:extLst>
            <c:ext xmlns:c16="http://schemas.microsoft.com/office/drawing/2014/chart" uri="{C3380CC4-5D6E-409C-BE32-E72D297353CC}">
              <c16:uniqueId val="{00000011-642A-4816-9880-1B53745D2317}"/>
            </c:ext>
          </c:extLst>
        </c:ser>
        <c:dLbls>
          <c:showLegendKey val="0"/>
          <c:showVal val="0"/>
          <c:showCatName val="0"/>
          <c:showSerName val="0"/>
          <c:showPercent val="0"/>
          <c:showBubbleSize val="0"/>
        </c:dLbls>
        <c:gapWidth val="219"/>
        <c:overlap val="-27"/>
        <c:axId val="984905560"/>
        <c:axId val="984909496"/>
      </c:barChart>
      <c:catAx>
        <c:axId val="984905560"/>
        <c:scaling>
          <c:orientation val="minMax"/>
        </c:scaling>
        <c:delete val="1"/>
        <c:axPos val="b"/>
        <c:numFmt formatCode="General" sourceLinked="1"/>
        <c:majorTickMark val="none"/>
        <c:minorTickMark val="none"/>
        <c:tickLblPos val="nextTo"/>
        <c:crossAx val="984909496"/>
        <c:crosses val="autoZero"/>
        <c:auto val="1"/>
        <c:lblAlgn val="ctr"/>
        <c:lblOffset val="100"/>
        <c:noMultiLvlLbl val="0"/>
      </c:catAx>
      <c:valAx>
        <c:axId val="9849094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984905560"/>
        <c:crosses val="autoZero"/>
        <c:crossBetween val="between"/>
      </c:valAx>
      <c:spPr>
        <a:noFill/>
        <a:ln>
          <a:noFill/>
        </a:ln>
        <a:effectLst/>
      </c:spPr>
    </c:plotArea>
    <c:legend>
      <c:legendPos val="b"/>
      <c:layout>
        <c:manualLayout>
          <c:xMode val="edge"/>
          <c:yMode val="edge"/>
          <c:x val="0.10438058535734393"/>
          <c:y val="0.89353422959606044"/>
          <c:w val="0.77512588116817727"/>
          <c:h val="8.2656253334186885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De muntliga föredragningarna i nämnden har varit tillfredsställande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Blad1!$C$173</c:f>
              <c:strCache>
                <c:ptCount val="1"/>
                <c:pt idx="0">
                  <c:v>ÄN</c:v>
                </c:pt>
              </c:strCache>
            </c:strRef>
          </c:tx>
          <c:spPr>
            <a:solidFill>
              <a:srgbClr val="0066FF"/>
            </a:solidFill>
            <a:ln>
              <a:noFill/>
            </a:ln>
            <a:effectLst/>
          </c:spPr>
          <c:invertIfNegative val="0"/>
          <c:val>
            <c:numRef>
              <c:f>Blad1!$C$174</c:f>
              <c:numCache>
                <c:formatCode>General</c:formatCode>
                <c:ptCount val="1"/>
                <c:pt idx="0">
                  <c:v>3.5</c:v>
                </c:pt>
              </c:numCache>
            </c:numRef>
          </c:val>
          <c:extLst>
            <c:ext xmlns:c16="http://schemas.microsoft.com/office/drawing/2014/chart" uri="{C3380CC4-5D6E-409C-BE32-E72D297353CC}">
              <c16:uniqueId val="{00000000-FA27-4900-8A84-FA6926F70026}"/>
            </c:ext>
          </c:extLst>
        </c:ser>
        <c:ser>
          <c:idx val="1"/>
          <c:order val="1"/>
          <c:tx>
            <c:strRef>
              <c:f>Blad1!$D$173</c:f>
              <c:strCache>
                <c:ptCount val="1"/>
                <c:pt idx="0">
                  <c:v>IFN</c:v>
                </c:pt>
              </c:strCache>
            </c:strRef>
          </c:tx>
          <c:spPr>
            <a:solidFill>
              <a:srgbClr val="FF0066"/>
            </a:solidFill>
            <a:ln>
              <a:noFill/>
            </a:ln>
            <a:effectLst/>
          </c:spPr>
          <c:invertIfNegative val="0"/>
          <c:val>
            <c:numRef>
              <c:f>Blad1!$D$174</c:f>
              <c:numCache>
                <c:formatCode>General</c:formatCode>
                <c:ptCount val="1"/>
                <c:pt idx="0">
                  <c:v>3.83</c:v>
                </c:pt>
              </c:numCache>
            </c:numRef>
          </c:val>
          <c:extLst>
            <c:ext xmlns:c16="http://schemas.microsoft.com/office/drawing/2014/chart" uri="{C3380CC4-5D6E-409C-BE32-E72D297353CC}">
              <c16:uniqueId val="{00000001-FA27-4900-8A84-FA6926F70026}"/>
            </c:ext>
          </c:extLst>
        </c:ser>
        <c:ser>
          <c:idx val="2"/>
          <c:order val="2"/>
          <c:tx>
            <c:strRef>
              <c:f>Blad1!$E$173</c:f>
              <c:strCache>
                <c:ptCount val="1"/>
                <c:pt idx="0">
                  <c:v>FN</c:v>
                </c:pt>
              </c:strCache>
            </c:strRef>
          </c:tx>
          <c:spPr>
            <a:solidFill>
              <a:srgbClr val="00CCFF"/>
            </a:solidFill>
            <a:ln>
              <a:noFill/>
            </a:ln>
            <a:effectLst/>
          </c:spPr>
          <c:invertIfNegative val="0"/>
          <c:val>
            <c:numRef>
              <c:f>Blad1!$E$174</c:f>
              <c:numCache>
                <c:formatCode>General</c:formatCode>
                <c:ptCount val="1"/>
                <c:pt idx="0">
                  <c:v>3.9</c:v>
                </c:pt>
              </c:numCache>
            </c:numRef>
          </c:val>
          <c:extLst>
            <c:ext xmlns:c16="http://schemas.microsoft.com/office/drawing/2014/chart" uri="{C3380CC4-5D6E-409C-BE32-E72D297353CC}">
              <c16:uniqueId val="{00000002-FA27-4900-8A84-FA6926F70026}"/>
            </c:ext>
          </c:extLst>
        </c:ser>
        <c:ser>
          <c:idx val="3"/>
          <c:order val="3"/>
          <c:tx>
            <c:strRef>
              <c:f>Blad1!$F$173</c:f>
              <c:strCache>
                <c:ptCount val="1"/>
                <c:pt idx="0">
                  <c:v>KS</c:v>
                </c:pt>
              </c:strCache>
            </c:strRef>
          </c:tx>
          <c:spPr>
            <a:solidFill>
              <a:srgbClr val="CC00FF"/>
            </a:solidFill>
            <a:ln>
              <a:noFill/>
            </a:ln>
            <a:effectLst/>
          </c:spPr>
          <c:invertIfNegative val="0"/>
          <c:val>
            <c:numRef>
              <c:f>Blad1!$F$174</c:f>
              <c:numCache>
                <c:formatCode>General</c:formatCode>
                <c:ptCount val="1"/>
                <c:pt idx="0">
                  <c:v>3.93</c:v>
                </c:pt>
              </c:numCache>
            </c:numRef>
          </c:val>
          <c:extLst>
            <c:ext xmlns:c16="http://schemas.microsoft.com/office/drawing/2014/chart" uri="{C3380CC4-5D6E-409C-BE32-E72D297353CC}">
              <c16:uniqueId val="{00000003-FA27-4900-8A84-FA6926F70026}"/>
            </c:ext>
          </c:extLst>
        </c:ser>
        <c:ser>
          <c:idx val="4"/>
          <c:order val="4"/>
          <c:tx>
            <c:strRef>
              <c:f>Blad1!$G$173</c:f>
              <c:strCache>
                <c:ptCount val="1"/>
                <c:pt idx="0">
                  <c:v>UAN</c:v>
                </c:pt>
              </c:strCache>
            </c:strRef>
          </c:tx>
          <c:spPr>
            <a:solidFill>
              <a:srgbClr val="FF0000"/>
            </a:solidFill>
            <a:ln>
              <a:noFill/>
            </a:ln>
            <a:effectLst/>
          </c:spPr>
          <c:invertIfNegative val="0"/>
          <c:val>
            <c:numRef>
              <c:f>Blad1!$G$174</c:f>
              <c:numCache>
                <c:formatCode>General</c:formatCode>
                <c:ptCount val="1"/>
                <c:pt idx="0">
                  <c:v>4</c:v>
                </c:pt>
              </c:numCache>
            </c:numRef>
          </c:val>
          <c:extLst>
            <c:ext xmlns:c16="http://schemas.microsoft.com/office/drawing/2014/chart" uri="{C3380CC4-5D6E-409C-BE32-E72D297353CC}">
              <c16:uniqueId val="{00000004-FA27-4900-8A84-FA6926F70026}"/>
            </c:ext>
          </c:extLst>
        </c:ser>
        <c:ser>
          <c:idx val="5"/>
          <c:order val="5"/>
          <c:tx>
            <c:strRef>
              <c:f>Blad1!$H$173</c:f>
              <c:strCache>
                <c:ptCount val="1"/>
                <c:pt idx="0">
                  <c:v>FSN</c:v>
                </c:pt>
              </c:strCache>
            </c:strRef>
          </c:tx>
          <c:spPr>
            <a:solidFill>
              <a:srgbClr val="0033CC"/>
            </a:solidFill>
            <a:ln>
              <a:noFill/>
            </a:ln>
            <a:effectLst/>
          </c:spPr>
          <c:invertIfNegative val="0"/>
          <c:val>
            <c:numRef>
              <c:f>Blad1!$H$174</c:f>
              <c:numCache>
                <c:formatCode>General</c:formatCode>
                <c:ptCount val="1"/>
                <c:pt idx="0">
                  <c:v>4.17</c:v>
                </c:pt>
              </c:numCache>
            </c:numRef>
          </c:val>
          <c:extLst>
            <c:ext xmlns:c16="http://schemas.microsoft.com/office/drawing/2014/chart" uri="{C3380CC4-5D6E-409C-BE32-E72D297353CC}">
              <c16:uniqueId val="{00000005-FA27-4900-8A84-FA6926F70026}"/>
            </c:ext>
          </c:extLst>
        </c:ser>
        <c:ser>
          <c:idx val="6"/>
          <c:order val="6"/>
          <c:tx>
            <c:strRef>
              <c:f>Blad1!$I$173</c:f>
              <c:strCache>
                <c:ptCount val="1"/>
                <c:pt idx="0">
                  <c:v>TN</c:v>
                </c:pt>
              </c:strCache>
            </c:strRef>
          </c:tx>
          <c:spPr>
            <a:solidFill>
              <a:srgbClr val="66FF33"/>
            </a:solidFill>
            <a:ln>
              <a:noFill/>
            </a:ln>
            <a:effectLst/>
          </c:spPr>
          <c:invertIfNegative val="0"/>
          <c:val>
            <c:numRef>
              <c:f>Blad1!$I$174</c:f>
              <c:numCache>
                <c:formatCode>General</c:formatCode>
                <c:ptCount val="1"/>
                <c:pt idx="0">
                  <c:v>4.17</c:v>
                </c:pt>
              </c:numCache>
            </c:numRef>
          </c:val>
          <c:extLst>
            <c:ext xmlns:c16="http://schemas.microsoft.com/office/drawing/2014/chart" uri="{C3380CC4-5D6E-409C-BE32-E72D297353CC}">
              <c16:uniqueId val="{00000006-FA27-4900-8A84-FA6926F70026}"/>
            </c:ext>
          </c:extLst>
        </c:ser>
        <c:ser>
          <c:idx val="7"/>
          <c:order val="7"/>
          <c:tx>
            <c:strRef>
              <c:f>Blad1!$J$173</c:f>
              <c:strCache>
                <c:ptCount val="1"/>
                <c:pt idx="0">
                  <c:v>GSN</c:v>
                </c:pt>
              </c:strCache>
            </c:strRef>
          </c:tx>
          <c:spPr>
            <a:solidFill>
              <a:srgbClr val="FFC000"/>
            </a:solidFill>
            <a:ln>
              <a:noFill/>
            </a:ln>
            <a:effectLst/>
          </c:spPr>
          <c:invertIfNegative val="0"/>
          <c:val>
            <c:numRef>
              <c:f>Blad1!$J$174</c:f>
              <c:numCache>
                <c:formatCode>General</c:formatCode>
                <c:ptCount val="1"/>
                <c:pt idx="0">
                  <c:v>4.25</c:v>
                </c:pt>
              </c:numCache>
            </c:numRef>
          </c:val>
          <c:extLst>
            <c:ext xmlns:c16="http://schemas.microsoft.com/office/drawing/2014/chart" uri="{C3380CC4-5D6E-409C-BE32-E72D297353CC}">
              <c16:uniqueId val="{00000007-FA27-4900-8A84-FA6926F70026}"/>
            </c:ext>
          </c:extLst>
        </c:ser>
        <c:ser>
          <c:idx val="8"/>
          <c:order val="8"/>
          <c:tx>
            <c:strRef>
              <c:f>Blad1!$K$173</c:f>
              <c:strCache>
                <c:ptCount val="1"/>
                <c:pt idx="0">
                  <c:v>VN</c:v>
                </c:pt>
              </c:strCache>
            </c:strRef>
          </c:tx>
          <c:spPr>
            <a:solidFill>
              <a:schemeClr val="bg1">
                <a:lumMod val="65000"/>
              </a:schemeClr>
            </a:solidFill>
            <a:ln>
              <a:noFill/>
            </a:ln>
            <a:effectLst/>
          </c:spPr>
          <c:invertIfNegative val="0"/>
          <c:val>
            <c:numRef>
              <c:f>Blad1!$K$174</c:f>
              <c:numCache>
                <c:formatCode>General</c:formatCode>
                <c:ptCount val="1"/>
                <c:pt idx="0">
                  <c:v>4.2699999999999996</c:v>
                </c:pt>
              </c:numCache>
            </c:numRef>
          </c:val>
          <c:extLst>
            <c:ext xmlns:c16="http://schemas.microsoft.com/office/drawing/2014/chart" uri="{C3380CC4-5D6E-409C-BE32-E72D297353CC}">
              <c16:uniqueId val="{00000008-FA27-4900-8A84-FA6926F70026}"/>
            </c:ext>
          </c:extLst>
        </c:ser>
        <c:ser>
          <c:idx val="9"/>
          <c:order val="9"/>
          <c:tx>
            <c:strRef>
              <c:f>Blad1!$L$173</c:f>
              <c:strCache>
                <c:ptCount val="1"/>
                <c:pt idx="0">
                  <c:v>NIFF</c:v>
                </c:pt>
              </c:strCache>
            </c:strRef>
          </c:tx>
          <c:spPr>
            <a:solidFill>
              <a:srgbClr val="FFFF00"/>
            </a:solidFill>
            <a:ln>
              <a:noFill/>
            </a:ln>
            <a:effectLst/>
          </c:spPr>
          <c:invertIfNegative val="0"/>
          <c:val>
            <c:numRef>
              <c:f>Blad1!$L$174</c:f>
              <c:numCache>
                <c:formatCode>General</c:formatCode>
                <c:ptCount val="1"/>
                <c:pt idx="0">
                  <c:v>4.33</c:v>
                </c:pt>
              </c:numCache>
            </c:numRef>
          </c:val>
          <c:extLst>
            <c:ext xmlns:c16="http://schemas.microsoft.com/office/drawing/2014/chart" uri="{C3380CC4-5D6E-409C-BE32-E72D297353CC}">
              <c16:uniqueId val="{00000009-FA27-4900-8A84-FA6926F70026}"/>
            </c:ext>
          </c:extLst>
        </c:ser>
        <c:ser>
          <c:idx val="10"/>
          <c:order val="10"/>
          <c:tx>
            <c:strRef>
              <c:f>Blad1!$M$173</c:f>
              <c:strCache>
                <c:ptCount val="1"/>
                <c:pt idx="0">
                  <c:v>ÖFN</c:v>
                </c:pt>
              </c:strCache>
            </c:strRef>
          </c:tx>
          <c:spPr>
            <a:solidFill>
              <a:srgbClr val="CC3300"/>
            </a:solidFill>
            <a:ln>
              <a:noFill/>
            </a:ln>
            <a:effectLst/>
          </c:spPr>
          <c:invertIfNegative val="0"/>
          <c:val>
            <c:numRef>
              <c:f>Blad1!$M$174</c:f>
              <c:numCache>
                <c:formatCode>General</c:formatCode>
                <c:ptCount val="1"/>
                <c:pt idx="0">
                  <c:v>4.33</c:v>
                </c:pt>
              </c:numCache>
            </c:numRef>
          </c:val>
          <c:extLst>
            <c:ext xmlns:c16="http://schemas.microsoft.com/office/drawing/2014/chart" uri="{C3380CC4-5D6E-409C-BE32-E72D297353CC}">
              <c16:uniqueId val="{0000000A-FA27-4900-8A84-FA6926F70026}"/>
            </c:ext>
          </c:extLst>
        </c:ser>
        <c:ser>
          <c:idx val="11"/>
          <c:order val="11"/>
          <c:tx>
            <c:strRef>
              <c:f>Blad1!$N$173</c:f>
              <c:strCache>
                <c:ptCount val="1"/>
                <c:pt idx="0">
                  <c:v>NF</c:v>
                </c:pt>
              </c:strCache>
            </c:strRef>
          </c:tx>
          <c:spPr>
            <a:solidFill>
              <a:srgbClr val="002060"/>
            </a:solidFill>
            <a:ln>
              <a:noFill/>
            </a:ln>
            <a:effectLst/>
          </c:spPr>
          <c:invertIfNegative val="0"/>
          <c:val>
            <c:numRef>
              <c:f>Blad1!$N$174</c:f>
              <c:numCache>
                <c:formatCode>General</c:formatCode>
                <c:ptCount val="1"/>
                <c:pt idx="0">
                  <c:v>4.4000000000000004</c:v>
                </c:pt>
              </c:numCache>
            </c:numRef>
          </c:val>
          <c:extLst>
            <c:ext xmlns:c16="http://schemas.microsoft.com/office/drawing/2014/chart" uri="{C3380CC4-5D6E-409C-BE32-E72D297353CC}">
              <c16:uniqueId val="{0000000B-FA27-4900-8A84-FA6926F70026}"/>
            </c:ext>
          </c:extLst>
        </c:ser>
        <c:ser>
          <c:idx val="12"/>
          <c:order val="12"/>
          <c:tx>
            <c:strRef>
              <c:f>Blad1!$O$173</c:f>
              <c:strCache>
                <c:ptCount val="1"/>
                <c:pt idx="0">
                  <c:v>KDNS</c:v>
                </c:pt>
              </c:strCache>
            </c:strRef>
          </c:tx>
          <c:spPr>
            <a:solidFill>
              <a:schemeClr val="accent6">
                <a:lumMod val="75000"/>
              </a:schemeClr>
            </a:solidFill>
            <a:ln>
              <a:noFill/>
            </a:ln>
            <a:effectLst/>
          </c:spPr>
          <c:invertIfNegative val="0"/>
          <c:val>
            <c:numRef>
              <c:f>Blad1!$O$174</c:f>
              <c:numCache>
                <c:formatCode>General</c:formatCode>
                <c:ptCount val="1"/>
                <c:pt idx="0">
                  <c:v>4.4400000000000004</c:v>
                </c:pt>
              </c:numCache>
            </c:numRef>
          </c:val>
          <c:extLst>
            <c:ext xmlns:c16="http://schemas.microsoft.com/office/drawing/2014/chart" uri="{C3380CC4-5D6E-409C-BE32-E72D297353CC}">
              <c16:uniqueId val="{0000000C-FA27-4900-8A84-FA6926F70026}"/>
            </c:ext>
          </c:extLst>
        </c:ser>
        <c:ser>
          <c:idx val="13"/>
          <c:order val="13"/>
          <c:tx>
            <c:strRef>
              <c:f>Blad1!$P$173</c:f>
              <c:strCache>
                <c:ptCount val="1"/>
                <c:pt idx="0">
                  <c:v>KN</c:v>
                </c:pt>
              </c:strCache>
            </c:strRef>
          </c:tx>
          <c:spPr>
            <a:solidFill>
              <a:srgbClr val="00B050"/>
            </a:solidFill>
            <a:ln>
              <a:noFill/>
            </a:ln>
            <a:effectLst/>
          </c:spPr>
          <c:invertIfNegative val="0"/>
          <c:val>
            <c:numRef>
              <c:f>Blad1!$P$174</c:f>
              <c:numCache>
                <c:formatCode>General</c:formatCode>
                <c:ptCount val="1"/>
                <c:pt idx="0">
                  <c:v>4.67</c:v>
                </c:pt>
              </c:numCache>
            </c:numRef>
          </c:val>
          <c:extLst>
            <c:ext xmlns:c16="http://schemas.microsoft.com/office/drawing/2014/chart" uri="{C3380CC4-5D6E-409C-BE32-E72D297353CC}">
              <c16:uniqueId val="{0000000D-FA27-4900-8A84-FA6926F70026}"/>
            </c:ext>
          </c:extLst>
        </c:ser>
        <c:ser>
          <c:idx val="14"/>
          <c:order val="14"/>
          <c:tx>
            <c:strRef>
              <c:f>Blad1!$Q$173</c:f>
              <c:strCache>
                <c:ptCount val="1"/>
                <c:pt idx="0">
                  <c:v>REV</c:v>
                </c:pt>
              </c:strCache>
            </c:strRef>
          </c:tx>
          <c:spPr>
            <a:solidFill>
              <a:srgbClr val="FF5050"/>
            </a:solidFill>
            <a:ln>
              <a:noFill/>
            </a:ln>
            <a:effectLst/>
          </c:spPr>
          <c:invertIfNegative val="0"/>
          <c:val>
            <c:numRef>
              <c:f>Blad1!$Q$174</c:f>
              <c:numCache>
                <c:formatCode>General</c:formatCode>
                <c:ptCount val="1"/>
                <c:pt idx="0">
                  <c:v>4.67</c:v>
                </c:pt>
              </c:numCache>
            </c:numRef>
          </c:val>
          <c:extLst>
            <c:ext xmlns:c16="http://schemas.microsoft.com/office/drawing/2014/chart" uri="{C3380CC4-5D6E-409C-BE32-E72D297353CC}">
              <c16:uniqueId val="{0000000E-FA27-4900-8A84-FA6926F70026}"/>
            </c:ext>
          </c:extLst>
        </c:ser>
        <c:ser>
          <c:idx val="15"/>
          <c:order val="15"/>
          <c:tx>
            <c:strRef>
              <c:f>Blad1!$R$173</c:f>
              <c:strCache>
                <c:ptCount val="1"/>
                <c:pt idx="0">
                  <c:v>BN</c:v>
                </c:pt>
              </c:strCache>
            </c:strRef>
          </c:tx>
          <c:spPr>
            <a:solidFill>
              <a:srgbClr val="008080"/>
            </a:solidFill>
            <a:ln>
              <a:noFill/>
            </a:ln>
            <a:effectLst/>
          </c:spPr>
          <c:invertIfNegative val="0"/>
          <c:val>
            <c:numRef>
              <c:f>Blad1!$R$174</c:f>
              <c:numCache>
                <c:formatCode>General</c:formatCode>
                <c:ptCount val="1"/>
                <c:pt idx="0">
                  <c:v>4.75</c:v>
                </c:pt>
              </c:numCache>
            </c:numRef>
          </c:val>
          <c:extLst>
            <c:ext xmlns:c16="http://schemas.microsoft.com/office/drawing/2014/chart" uri="{C3380CC4-5D6E-409C-BE32-E72D297353CC}">
              <c16:uniqueId val="{0000000F-FA27-4900-8A84-FA6926F70026}"/>
            </c:ext>
          </c:extLst>
        </c:ser>
        <c:ser>
          <c:idx val="16"/>
          <c:order val="16"/>
          <c:tx>
            <c:strRef>
              <c:f>Blad1!$S$173</c:f>
              <c:strCache>
                <c:ptCount val="1"/>
                <c:pt idx="0">
                  <c:v>MOKN</c:v>
                </c:pt>
              </c:strCache>
            </c:strRef>
          </c:tx>
          <c:spPr>
            <a:solidFill>
              <a:srgbClr val="800000"/>
            </a:solidFill>
            <a:ln>
              <a:noFill/>
            </a:ln>
            <a:effectLst/>
          </c:spPr>
          <c:invertIfNegative val="0"/>
          <c:val>
            <c:numRef>
              <c:f>Blad1!$S$174</c:f>
              <c:numCache>
                <c:formatCode>General</c:formatCode>
                <c:ptCount val="1"/>
                <c:pt idx="0">
                  <c:v>4.75</c:v>
                </c:pt>
              </c:numCache>
            </c:numRef>
          </c:val>
          <c:extLst>
            <c:ext xmlns:c16="http://schemas.microsoft.com/office/drawing/2014/chart" uri="{C3380CC4-5D6E-409C-BE32-E72D297353CC}">
              <c16:uniqueId val="{00000010-FA27-4900-8A84-FA6926F70026}"/>
            </c:ext>
          </c:extLst>
        </c:ser>
        <c:dLbls>
          <c:showLegendKey val="0"/>
          <c:showVal val="0"/>
          <c:showCatName val="0"/>
          <c:showSerName val="0"/>
          <c:showPercent val="0"/>
          <c:showBubbleSize val="0"/>
        </c:dLbls>
        <c:gapWidth val="219"/>
        <c:overlap val="-27"/>
        <c:axId val="984894408"/>
        <c:axId val="984898016"/>
      </c:barChart>
      <c:catAx>
        <c:axId val="984894408"/>
        <c:scaling>
          <c:orientation val="minMax"/>
        </c:scaling>
        <c:delete val="1"/>
        <c:axPos val="b"/>
        <c:numFmt formatCode="General" sourceLinked="1"/>
        <c:majorTickMark val="none"/>
        <c:minorTickMark val="none"/>
        <c:tickLblPos val="nextTo"/>
        <c:crossAx val="984898016"/>
        <c:crosses val="autoZero"/>
        <c:auto val="1"/>
        <c:lblAlgn val="ctr"/>
        <c:lblOffset val="100"/>
        <c:noMultiLvlLbl val="0"/>
      </c:catAx>
      <c:valAx>
        <c:axId val="9848980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9848944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Hur har det fungerat att kombinera ditt politiska förtroendeuppdrag med ditt privat- och arbetsliv?</c:v>
                </c:pt>
              </c:strCache>
            </c:strRef>
          </c:tx>
          <c:spPr>
            <a:solidFill>
              <a:srgbClr val="4682B4"/>
            </a:solidFill>
            <a:ln>
              <a:noFill/>
            </a:ln>
          </c:spPr>
          <c:invertIfNegative val="1"/>
          <c:dPt>
            <c:idx val="0"/>
            <c:invertIfNegative val="0"/>
            <c:bubble3D val="0"/>
            <c:spPr>
              <a:solidFill>
                <a:srgbClr val="4682B4"/>
              </a:solidFill>
            </c:spPr>
            <c:extLst>
              <c:ext xmlns:c16="http://schemas.microsoft.com/office/drawing/2014/chart" uri="{C3380CC4-5D6E-409C-BE32-E72D297353CC}">
                <c16:uniqueId val="{00000001-1987-412B-9171-32DD16F0A460}"/>
              </c:ext>
            </c:extLst>
          </c:dPt>
          <c:dPt>
            <c:idx val="1"/>
            <c:invertIfNegative val="0"/>
            <c:bubble3D val="0"/>
            <c:spPr>
              <a:solidFill>
                <a:srgbClr val="9ACD32"/>
              </a:solidFill>
            </c:spPr>
            <c:extLst>
              <c:ext xmlns:c16="http://schemas.microsoft.com/office/drawing/2014/chart" uri="{C3380CC4-5D6E-409C-BE32-E72D297353CC}">
                <c16:uniqueId val="{00000003-1987-412B-9171-32DD16F0A460}"/>
              </c:ext>
            </c:extLst>
          </c:dPt>
          <c:dPt>
            <c:idx val="2"/>
            <c:invertIfNegative val="0"/>
            <c:bubble3D val="0"/>
            <c:spPr>
              <a:solidFill>
                <a:srgbClr val="708090"/>
              </a:solidFill>
            </c:spPr>
            <c:extLst>
              <c:ext xmlns:c16="http://schemas.microsoft.com/office/drawing/2014/chart" uri="{C3380CC4-5D6E-409C-BE32-E72D297353CC}">
                <c16:uniqueId val="{00000005-1987-412B-9171-32DD16F0A460}"/>
              </c:ext>
            </c:extLst>
          </c:dPt>
          <c:dLbls>
            <c:numFmt formatCode="0.0%" sourceLinked="0"/>
            <c:spPr>
              <a:noFill/>
              <a:ln>
                <a:noFill/>
              </a:ln>
              <a:effectLst/>
            </c:spPr>
            <c:txPr>
              <a:bodyPr/>
              <a:lstStyle/>
              <a:p>
                <a:pPr>
                  <a:defRPr sz="1000" smtId="4294967295"/>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Bra</c:v>
                </c:pt>
                <c:pt idx="1">
                  <c:v>Varken bra eller dåligt</c:v>
                </c:pt>
                <c:pt idx="2">
                  <c:v>Dåligt</c:v>
                </c:pt>
              </c:strCache>
            </c:strRef>
          </c:cat>
          <c:val>
            <c:numRef>
              <c:f>Sheet1!$B$2:$B$4</c:f>
              <c:numCache>
                <c:formatCode>0.0%</c:formatCode>
                <c:ptCount val="3"/>
                <c:pt idx="0">
                  <c:v>0.70476190476190481</c:v>
                </c:pt>
                <c:pt idx="1">
                  <c:v>0.18095238095238095</c:v>
                </c:pt>
                <c:pt idx="2">
                  <c:v>0.11428571428571428</c:v>
                </c:pt>
              </c:numCache>
            </c:numRef>
          </c:val>
          <c:extLst>
            <c:ext xmlns:c14="http://schemas.microsoft.com/office/drawing/2007/8/2/chart" uri="{6F2FDCE9-48DA-4B69-8628-5D25D57E5C99}">
              <c14:invertSolidFillFmt>
                <c14:spPr xmlns:c14="http://schemas.microsoft.com/office/drawing/2007/8/2/chart">
                  <a:solidFill>
                    <a:srgbClr val="FFFFFF"/>
                  </a:solidFill>
                  <a:ln>
                    <a:noFill/>
                  </a:ln>
                </c14:spPr>
              </c14:invertSolidFillFmt>
            </c:ext>
            <c:ext xmlns:c16="http://schemas.microsoft.com/office/drawing/2014/chart" uri="{C3380CC4-5D6E-409C-BE32-E72D297353CC}">
              <c16:uniqueId val="{00000006-1987-412B-9171-32DD16F0A460}"/>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0"/>
        <c:majorTickMark val="out"/>
        <c:minorTickMark val="none"/>
        <c:tickLblPos val="nextTo"/>
        <c:spPr>
          <a:ln>
            <a:noFill/>
          </a:ln>
        </c:spPr>
        <c:txPr>
          <a:bodyPr/>
          <a:lstStyle/>
          <a:p>
            <a:pPr>
              <a:defRPr sz="1000" smtId="4294967295"/>
            </a:pPr>
            <a:endParaRPr lang="sv-SE"/>
          </a:p>
        </c:txPr>
        <c:crossAx val="66437120"/>
        <c:crosses val="autoZero"/>
        <c:auto val="0"/>
        <c:lblAlgn val="ctr"/>
        <c:lblOffset val="100"/>
        <c:noMultiLvlLbl val="0"/>
      </c:catAx>
      <c:valAx>
        <c:axId val="66437120"/>
        <c:scaling>
          <c:orientation val="minMax"/>
          <c:max val="1"/>
          <c:min val="0"/>
        </c:scaling>
        <c:delete val="0"/>
        <c:axPos val="l"/>
        <c:majorGridlines>
          <c:spPr>
            <a:ln w="12700">
              <a:solidFill>
                <a:srgbClr val="D3D3D3"/>
              </a:solidFill>
            </a:ln>
          </c:spPr>
        </c:majorGridlines>
        <c:title>
          <c:tx>
            <c:rich>
              <a:bodyPr/>
              <a:lstStyle/>
              <a:p>
                <a:pPr>
                  <a:defRPr sz="1000"/>
                </a:pPr>
                <a:r>
                  <a:rPr lang="sv-SE" b="0"/>
                  <a:t>Procent</a:t>
                </a:r>
              </a:p>
            </c:rich>
          </c:tx>
          <c:overlay val="0"/>
        </c:title>
        <c:numFmt formatCode="0%" sourceLinked="0"/>
        <c:majorTickMark val="out"/>
        <c:minorTickMark val="none"/>
        <c:tickLblPos val="nextTo"/>
        <c:spPr>
          <a:ln>
            <a:noFill/>
          </a:ln>
        </c:spPr>
        <c:txPr>
          <a:bodyPr/>
          <a:lstStyle/>
          <a:p>
            <a:pPr>
              <a:defRPr sz="1000" smtId="4294967295"/>
            </a:pPr>
            <a:endParaRPr lang="sv-SE"/>
          </a:p>
        </c:txPr>
        <c:crossAx val="67451136"/>
        <c:crosses val="autoZero"/>
        <c:crossBetween val="between"/>
      </c:valAx>
    </c:plotArea>
    <c:plotVisOnly val="1"/>
    <c:dispBlanksAs val="zero"/>
    <c:showDLblsOverMax val="1"/>
  </c:chart>
  <c:txPr>
    <a:bodyPr/>
    <a:lstStyle/>
    <a:p>
      <a:pPr>
        <a:defRPr sz="1800" smtId="4294967295"/>
      </a:pPr>
      <a:endParaRPr lang="sv-SE"/>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Hur tycker du att det här har fungerat?</c:v>
                </c:pt>
              </c:strCache>
            </c:strRef>
          </c:tx>
          <c:spPr>
            <a:solidFill>
              <a:srgbClr val="4682B4"/>
            </a:solidFill>
            <a:ln>
              <a:noFill/>
            </a:ln>
          </c:spPr>
          <c:invertIfNegative val="1"/>
          <c:dPt>
            <c:idx val="0"/>
            <c:invertIfNegative val="0"/>
            <c:bubble3D val="0"/>
            <c:spPr>
              <a:solidFill>
                <a:srgbClr val="4682B4"/>
              </a:solidFill>
            </c:spPr>
            <c:extLst>
              <c:ext xmlns:c16="http://schemas.microsoft.com/office/drawing/2014/chart" uri="{C3380CC4-5D6E-409C-BE32-E72D297353CC}">
                <c16:uniqueId val="{00000001-C024-47F4-9CEE-F8E113C99C3C}"/>
              </c:ext>
            </c:extLst>
          </c:dPt>
          <c:dPt>
            <c:idx val="1"/>
            <c:invertIfNegative val="0"/>
            <c:bubble3D val="0"/>
            <c:spPr>
              <a:solidFill>
                <a:srgbClr val="9ACD32"/>
              </a:solidFill>
            </c:spPr>
            <c:extLst>
              <c:ext xmlns:c16="http://schemas.microsoft.com/office/drawing/2014/chart" uri="{C3380CC4-5D6E-409C-BE32-E72D297353CC}">
                <c16:uniqueId val="{00000003-C024-47F4-9CEE-F8E113C99C3C}"/>
              </c:ext>
            </c:extLst>
          </c:dPt>
          <c:dPt>
            <c:idx val="2"/>
            <c:invertIfNegative val="0"/>
            <c:bubble3D val="0"/>
            <c:spPr>
              <a:solidFill>
                <a:srgbClr val="708090"/>
              </a:solidFill>
            </c:spPr>
            <c:extLst>
              <c:ext xmlns:c16="http://schemas.microsoft.com/office/drawing/2014/chart" uri="{C3380CC4-5D6E-409C-BE32-E72D297353CC}">
                <c16:uniqueId val="{00000005-C024-47F4-9CEE-F8E113C99C3C}"/>
              </c:ext>
            </c:extLst>
          </c:dPt>
          <c:dLbls>
            <c:numFmt formatCode="0.0%" sourceLinked="0"/>
            <c:spPr>
              <a:noFill/>
              <a:ln>
                <a:noFill/>
              </a:ln>
              <a:effectLst/>
            </c:spPr>
            <c:txPr>
              <a:bodyPr/>
              <a:lstStyle/>
              <a:p>
                <a:pPr>
                  <a:defRPr sz="1000" smtId="4294967295"/>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Bra</c:v>
                </c:pt>
                <c:pt idx="1">
                  <c:v>Varken bra eller dåligt</c:v>
                </c:pt>
                <c:pt idx="2">
                  <c:v>Dåligt</c:v>
                </c:pt>
              </c:strCache>
            </c:strRef>
          </c:cat>
          <c:val>
            <c:numRef>
              <c:f>Sheet1!$B$2:$B$4</c:f>
              <c:numCache>
                <c:formatCode>0.0%</c:formatCode>
                <c:ptCount val="3"/>
                <c:pt idx="0">
                  <c:v>0.69523809523809521</c:v>
                </c:pt>
                <c:pt idx="1">
                  <c:v>0.23809523809523808</c:v>
                </c:pt>
                <c:pt idx="2">
                  <c:v>6.6666666666666666E-2</c:v>
                </c:pt>
              </c:numCache>
            </c:numRef>
          </c:val>
          <c:extLst>
            <c:ext xmlns:c14="http://schemas.microsoft.com/office/drawing/2007/8/2/chart" uri="{6F2FDCE9-48DA-4B69-8628-5D25D57E5C99}">
              <c14:invertSolidFillFmt>
                <c14:spPr xmlns:c14="http://schemas.microsoft.com/office/drawing/2007/8/2/chart">
                  <a:solidFill>
                    <a:srgbClr val="FFFFFF"/>
                  </a:solidFill>
                  <a:ln>
                    <a:noFill/>
                  </a:ln>
                </c14:spPr>
              </c14:invertSolidFillFmt>
            </c:ext>
            <c:ext xmlns:c16="http://schemas.microsoft.com/office/drawing/2014/chart" uri="{C3380CC4-5D6E-409C-BE32-E72D297353CC}">
              <c16:uniqueId val="{00000006-C024-47F4-9CEE-F8E113C99C3C}"/>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0"/>
        <c:majorTickMark val="out"/>
        <c:minorTickMark val="none"/>
        <c:tickLblPos val="nextTo"/>
        <c:spPr>
          <a:ln>
            <a:noFill/>
          </a:ln>
        </c:spPr>
        <c:txPr>
          <a:bodyPr/>
          <a:lstStyle/>
          <a:p>
            <a:pPr>
              <a:defRPr sz="1000" smtId="4294967295"/>
            </a:pPr>
            <a:endParaRPr lang="sv-SE"/>
          </a:p>
        </c:txPr>
        <c:crossAx val="66437120"/>
        <c:crosses val="autoZero"/>
        <c:auto val="0"/>
        <c:lblAlgn val="ctr"/>
        <c:lblOffset val="100"/>
        <c:noMultiLvlLbl val="0"/>
      </c:catAx>
      <c:valAx>
        <c:axId val="66437120"/>
        <c:scaling>
          <c:orientation val="minMax"/>
          <c:max val="1"/>
          <c:min val="0"/>
        </c:scaling>
        <c:delete val="0"/>
        <c:axPos val="l"/>
        <c:majorGridlines>
          <c:spPr>
            <a:ln w="12700">
              <a:solidFill>
                <a:srgbClr val="D3D3D3"/>
              </a:solidFill>
            </a:ln>
          </c:spPr>
        </c:majorGridlines>
        <c:title>
          <c:tx>
            <c:rich>
              <a:bodyPr/>
              <a:lstStyle/>
              <a:p>
                <a:pPr>
                  <a:defRPr sz="1000"/>
                </a:pPr>
                <a:r>
                  <a:rPr lang="sv-SE" b="0"/>
                  <a:t>Procent</a:t>
                </a:r>
              </a:p>
            </c:rich>
          </c:tx>
          <c:overlay val="0"/>
        </c:title>
        <c:numFmt formatCode="0%" sourceLinked="0"/>
        <c:majorTickMark val="out"/>
        <c:minorTickMark val="none"/>
        <c:tickLblPos val="nextTo"/>
        <c:spPr>
          <a:ln>
            <a:noFill/>
          </a:ln>
        </c:spPr>
        <c:txPr>
          <a:bodyPr/>
          <a:lstStyle/>
          <a:p>
            <a:pPr>
              <a:defRPr sz="1000" smtId="4294967295"/>
            </a:pPr>
            <a:endParaRPr lang="sv-SE"/>
          </a:p>
        </c:txPr>
        <c:crossAx val="67451136"/>
        <c:crosses val="autoZero"/>
        <c:crossBetween val="between"/>
      </c:valAx>
    </c:plotArea>
    <c:plotVisOnly val="1"/>
    <c:dispBlanksAs val="zero"/>
    <c:showDLblsOverMax val="1"/>
  </c:chart>
  <c:txPr>
    <a:bodyPr/>
    <a:lstStyle/>
    <a:p>
      <a:pPr>
        <a:defRPr sz="1800" smtId="4294967295"/>
      </a:pPr>
      <a:endParaRPr lang="sv-S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Hur upplevde du introduktionen när du tillträdde ditt förtroendeuppdrag den här mandatperioden?</c:v>
                </c:pt>
              </c:strCache>
            </c:strRef>
          </c:tx>
          <c:spPr>
            <a:solidFill>
              <a:srgbClr val="4682B4"/>
            </a:solidFill>
            <a:ln>
              <a:noFill/>
            </a:ln>
          </c:spPr>
          <c:invertIfNegative val="1"/>
          <c:dPt>
            <c:idx val="0"/>
            <c:invertIfNegative val="0"/>
            <c:bubble3D val="0"/>
            <c:spPr>
              <a:solidFill>
                <a:srgbClr val="4682B4"/>
              </a:solidFill>
            </c:spPr>
            <c:extLst>
              <c:ext xmlns:c16="http://schemas.microsoft.com/office/drawing/2014/chart" uri="{C3380CC4-5D6E-409C-BE32-E72D297353CC}">
                <c16:uniqueId val="{00000001-5A39-4DB3-BE71-BE3989E1742F}"/>
              </c:ext>
            </c:extLst>
          </c:dPt>
          <c:dPt>
            <c:idx val="1"/>
            <c:invertIfNegative val="0"/>
            <c:bubble3D val="0"/>
            <c:spPr>
              <a:solidFill>
                <a:srgbClr val="9ACD32"/>
              </a:solidFill>
            </c:spPr>
            <c:extLst>
              <c:ext xmlns:c16="http://schemas.microsoft.com/office/drawing/2014/chart" uri="{C3380CC4-5D6E-409C-BE32-E72D297353CC}">
                <c16:uniqueId val="{00000003-5A39-4DB3-BE71-BE3989E1742F}"/>
              </c:ext>
            </c:extLst>
          </c:dPt>
          <c:dPt>
            <c:idx val="2"/>
            <c:invertIfNegative val="0"/>
            <c:bubble3D val="0"/>
            <c:spPr>
              <a:solidFill>
                <a:srgbClr val="708090"/>
              </a:solidFill>
            </c:spPr>
            <c:extLst>
              <c:ext xmlns:c16="http://schemas.microsoft.com/office/drawing/2014/chart" uri="{C3380CC4-5D6E-409C-BE32-E72D297353CC}">
                <c16:uniqueId val="{00000005-5A39-4DB3-BE71-BE3989E1742F}"/>
              </c:ext>
            </c:extLst>
          </c:dPt>
          <c:dPt>
            <c:idx val="3"/>
            <c:invertIfNegative val="0"/>
            <c:bubble3D val="0"/>
            <c:spPr>
              <a:solidFill>
                <a:srgbClr val="CD853F"/>
              </a:solidFill>
            </c:spPr>
            <c:extLst>
              <c:ext xmlns:c16="http://schemas.microsoft.com/office/drawing/2014/chart" uri="{C3380CC4-5D6E-409C-BE32-E72D297353CC}">
                <c16:uniqueId val="{00000007-5A39-4DB3-BE71-BE3989E1742F}"/>
              </c:ext>
            </c:extLst>
          </c:dPt>
          <c:dLbls>
            <c:numFmt formatCode="0.0%" sourceLinked="0"/>
            <c:spPr>
              <a:noFill/>
              <a:ln>
                <a:noFill/>
              </a:ln>
              <a:effectLst/>
            </c:spPr>
            <c:txPr>
              <a:bodyPr/>
              <a:lstStyle/>
              <a:p>
                <a:pPr>
                  <a:defRPr sz="1000" smtId="4294967295"/>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Bra</c:v>
                </c:pt>
                <c:pt idx="1">
                  <c:v>Varken bra eller dåligt</c:v>
                </c:pt>
                <c:pt idx="2">
                  <c:v>Dåligt</c:v>
                </c:pt>
                <c:pt idx="3">
                  <c:v>Vet ej</c:v>
                </c:pt>
              </c:strCache>
            </c:strRef>
          </c:cat>
          <c:val>
            <c:numRef>
              <c:f>Sheet1!$B$2:$B$5</c:f>
              <c:numCache>
                <c:formatCode>0.0%</c:formatCode>
                <c:ptCount val="4"/>
                <c:pt idx="0">
                  <c:v>0.49523809523809526</c:v>
                </c:pt>
                <c:pt idx="1">
                  <c:v>0.31428571428571428</c:v>
                </c:pt>
                <c:pt idx="2">
                  <c:v>0.10476190476190476</c:v>
                </c:pt>
                <c:pt idx="3">
                  <c:v>8.5714285714285715E-2</c:v>
                </c:pt>
              </c:numCache>
            </c:numRef>
          </c:val>
          <c:extLst>
            <c:ext xmlns:c14="http://schemas.microsoft.com/office/drawing/2007/8/2/chart" uri="{6F2FDCE9-48DA-4B69-8628-5D25D57E5C99}">
              <c14:invertSolidFillFmt>
                <c14:spPr xmlns:c14="http://schemas.microsoft.com/office/drawing/2007/8/2/chart">
                  <a:solidFill>
                    <a:srgbClr val="FFFFFF"/>
                  </a:solidFill>
                  <a:ln>
                    <a:noFill/>
                  </a:ln>
                </c14:spPr>
              </c14:invertSolidFillFmt>
            </c:ext>
            <c:ext xmlns:c16="http://schemas.microsoft.com/office/drawing/2014/chart" uri="{C3380CC4-5D6E-409C-BE32-E72D297353CC}">
              <c16:uniqueId val="{00000008-5A39-4DB3-BE71-BE3989E1742F}"/>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0"/>
        <c:majorTickMark val="out"/>
        <c:minorTickMark val="none"/>
        <c:tickLblPos val="nextTo"/>
        <c:spPr>
          <a:ln>
            <a:noFill/>
          </a:ln>
        </c:spPr>
        <c:txPr>
          <a:bodyPr/>
          <a:lstStyle/>
          <a:p>
            <a:pPr>
              <a:defRPr sz="1000" smtId="4294967295"/>
            </a:pPr>
            <a:endParaRPr lang="sv-SE"/>
          </a:p>
        </c:txPr>
        <c:crossAx val="66437120"/>
        <c:crosses val="autoZero"/>
        <c:auto val="0"/>
        <c:lblAlgn val="ctr"/>
        <c:lblOffset val="100"/>
        <c:noMultiLvlLbl val="0"/>
      </c:catAx>
      <c:valAx>
        <c:axId val="66437120"/>
        <c:scaling>
          <c:orientation val="minMax"/>
          <c:max val="1"/>
          <c:min val="0"/>
        </c:scaling>
        <c:delete val="0"/>
        <c:axPos val="l"/>
        <c:majorGridlines>
          <c:spPr>
            <a:ln w="12700">
              <a:solidFill>
                <a:srgbClr val="D3D3D3"/>
              </a:solidFill>
            </a:ln>
          </c:spPr>
        </c:majorGridlines>
        <c:title>
          <c:tx>
            <c:rich>
              <a:bodyPr/>
              <a:lstStyle/>
              <a:p>
                <a:pPr>
                  <a:defRPr sz="1000"/>
                </a:pPr>
                <a:r>
                  <a:rPr lang="sv-SE" b="0"/>
                  <a:t>Procent</a:t>
                </a:r>
              </a:p>
            </c:rich>
          </c:tx>
          <c:overlay val="0"/>
        </c:title>
        <c:numFmt formatCode="0%" sourceLinked="0"/>
        <c:majorTickMark val="out"/>
        <c:minorTickMark val="none"/>
        <c:tickLblPos val="nextTo"/>
        <c:spPr>
          <a:ln>
            <a:noFill/>
          </a:ln>
        </c:spPr>
        <c:txPr>
          <a:bodyPr/>
          <a:lstStyle/>
          <a:p>
            <a:pPr>
              <a:defRPr sz="1000" smtId="4294967295"/>
            </a:pPr>
            <a:endParaRPr lang="sv-SE"/>
          </a:p>
        </c:txPr>
        <c:crossAx val="67451136"/>
        <c:crosses val="autoZero"/>
        <c:crossBetween val="between"/>
      </c:valAx>
    </c:plotArea>
    <c:plotVisOnly val="1"/>
    <c:dispBlanksAs val="zero"/>
    <c:showDLblsOverMax val="1"/>
  </c:chart>
  <c:txPr>
    <a:bodyPr/>
    <a:lstStyle/>
    <a:p>
      <a:pPr>
        <a:defRPr sz="1800" smtId="4294967295"/>
      </a:pPr>
      <a:endParaRPr lang="sv-S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Hur har det fungerat med de praktiska funktioner som varit aktuella för dig?</c:v>
                </c:pt>
              </c:strCache>
            </c:strRef>
          </c:tx>
          <c:spPr>
            <a:solidFill>
              <a:srgbClr val="4682B4"/>
            </a:solidFill>
            <a:ln>
              <a:noFill/>
            </a:ln>
          </c:spPr>
          <c:invertIfNegative val="1"/>
          <c:dPt>
            <c:idx val="0"/>
            <c:invertIfNegative val="0"/>
            <c:bubble3D val="0"/>
            <c:spPr>
              <a:solidFill>
                <a:srgbClr val="4682B4"/>
              </a:solidFill>
            </c:spPr>
            <c:extLst>
              <c:ext xmlns:c16="http://schemas.microsoft.com/office/drawing/2014/chart" uri="{C3380CC4-5D6E-409C-BE32-E72D297353CC}">
                <c16:uniqueId val="{00000001-8D61-4EC9-B88E-7560FC3CFC08}"/>
              </c:ext>
            </c:extLst>
          </c:dPt>
          <c:dPt>
            <c:idx val="1"/>
            <c:invertIfNegative val="0"/>
            <c:bubble3D val="0"/>
            <c:spPr>
              <a:solidFill>
                <a:srgbClr val="9ACD32"/>
              </a:solidFill>
            </c:spPr>
            <c:extLst>
              <c:ext xmlns:c16="http://schemas.microsoft.com/office/drawing/2014/chart" uri="{C3380CC4-5D6E-409C-BE32-E72D297353CC}">
                <c16:uniqueId val="{00000003-8D61-4EC9-B88E-7560FC3CFC08}"/>
              </c:ext>
            </c:extLst>
          </c:dPt>
          <c:dPt>
            <c:idx val="2"/>
            <c:invertIfNegative val="0"/>
            <c:bubble3D val="0"/>
            <c:spPr>
              <a:solidFill>
                <a:srgbClr val="708090"/>
              </a:solidFill>
            </c:spPr>
            <c:extLst>
              <c:ext xmlns:c16="http://schemas.microsoft.com/office/drawing/2014/chart" uri="{C3380CC4-5D6E-409C-BE32-E72D297353CC}">
                <c16:uniqueId val="{00000005-8D61-4EC9-B88E-7560FC3CFC08}"/>
              </c:ext>
            </c:extLst>
          </c:dPt>
          <c:dPt>
            <c:idx val="3"/>
            <c:invertIfNegative val="0"/>
            <c:bubble3D val="0"/>
            <c:spPr>
              <a:solidFill>
                <a:srgbClr val="CD853F"/>
              </a:solidFill>
            </c:spPr>
            <c:extLst>
              <c:ext xmlns:c16="http://schemas.microsoft.com/office/drawing/2014/chart" uri="{C3380CC4-5D6E-409C-BE32-E72D297353CC}">
                <c16:uniqueId val="{00000007-8D61-4EC9-B88E-7560FC3CFC08}"/>
              </c:ext>
            </c:extLst>
          </c:dPt>
          <c:dPt>
            <c:idx val="4"/>
            <c:invertIfNegative val="0"/>
            <c:bubble3D val="0"/>
            <c:spPr>
              <a:solidFill>
                <a:srgbClr val="B22222"/>
              </a:solidFill>
            </c:spPr>
            <c:extLst>
              <c:ext xmlns:c16="http://schemas.microsoft.com/office/drawing/2014/chart" uri="{C3380CC4-5D6E-409C-BE32-E72D297353CC}">
                <c16:uniqueId val="{00000009-8D61-4EC9-B88E-7560FC3CFC08}"/>
              </c:ext>
            </c:extLst>
          </c:dPt>
          <c:dLbls>
            <c:numFmt formatCode="0.0%" sourceLinked="0"/>
            <c:spPr>
              <a:noFill/>
              <a:ln>
                <a:noFill/>
              </a:ln>
              <a:effectLst/>
            </c:spPr>
            <c:txPr>
              <a:bodyPr/>
              <a:lstStyle/>
              <a:p>
                <a:pPr>
                  <a:defRPr sz="1000" smtId="4294967295"/>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Mycket bra</c:v>
                </c:pt>
                <c:pt idx="1">
                  <c:v>Bra</c:v>
                </c:pt>
                <c:pt idx="2">
                  <c:v>Varken bra eller dåligt</c:v>
                </c:pt>
                <c:pt idx="3">
                  <c:v>Dåligt</c:v>
                </c:pt>
                <c:pt idx="4">
                  <c:v>Mycket dåligt</c:v>
                </c:pt>
              </c:strCache>
            </c:strRef>
          </c:cat>
          <c:val>
            <c:numRef>
              <c:f>Sheet1!$B$2:$B$6</c:f>
              <c:numCache>
                <c:formatCode>0.0%</c:formatCode>
                <c:ptCount val="5"/>
                <c:pt idx="0">
                  <c:v>0.26666666666666666</c:v>
                </c:pt>
                <c:pt idx="1">
                  <c:v>0.56190476190476191</c:v>
                </c:pt>
                <c:pt idx="2">
                  <c:v>0.10476190476190476</c:v>
                </c:pt>
                <c:pt idx="3">
                  <c:v>5.7142857142857141E-2</c:v>
                </c:pt>
                <c:pt idx="4">
                  <c:v>9.5238095238095247E-3</c:v>
                </c:pt>
              </c:numCache>
            </c:numRef>
          </c:val>
          <c:extLst>
            <c:ext xmlns:c14="http://schemas.microsoft.com/office/drawing/2007/8/2/chart" uri="{6F2FDCE9-48DA-4B69-8628-5D25D57E5C99}">
              <c14:invertSolidFillFmt>
                <c14:spPr xmlns:c14="http://schemas.microsoft.com/office/drawing/2007/8/2/chart">
                  <a:solidFill>
                    <a:srgbClr val="FFFFFF"/>
                  </a:solidFill>
                  <a:ln>
                    <a:noFill/>
                  </a:ln>
                </c14:spPr>
              </c14:invertSolidFillFmt>
            </c:ext>
            <c:ext xmlns:c16="http://schemas.microsoft.com/office/drawing/2014/chart" uri="{C3380CC4-5D6E-409C-BE32-E72D297353CC}">
              <c16:uniqueId val="{0000000A-8D61-4EC9-B88E-7560FC3CFC08}"/>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0"/>
        <c:majorTickMark val="out"/>
        <c:minorTickMark val="none"/>
        <c:tickLblPos val="nextTo"/>
        <c:spPr>
          <a:ln>
            <a:noFill/>
          </a:ln>
        </c:spPr>
        <c:txPr>
          <a:bodyPr/>
          <a:lstStyle/>
          <a:p>
            <a:pPr>
              <a:defRPr sz="1000" smtId="4294967295"/>
            </a:pPr>
            <a:endParaRPr lang="sv-SE"/>
          </a:p>
        </c:txPr>
        <c:crossAx val="66437120"/>
        <c:crosses val="autoZero"/>
        <c:auto val="0"/>
        <c:lblAlgn val="ctr"/>
        <c:lblOffset val="100"/>
        <c:noMultiLvlLbl val="0"/>
      </c:catAx>
      <c:valAx>
        <c:axId val="66437120"/>
        <c:scaling>
          <c:orientation val="minMax"/>
          <c:max val="1"/>
          <c:min val="0"/>
        </c:scaling>
        <c:delete val="0"/>
        <c:axPos val="l"/>
        <c:majorGridlines>
          <c:spPr>
            <a:ln w="12700">
              <a:solidFill>
                <a:srgbClr val="D3D3D3"/>
              </a:solidFill>
            </a:ln>
          </c:spPr>
        </c:majorGridlines>
        <c:title>
          <c:tx>
            <c:rich>
              <a:bodyPr/>
              <a:lstStyle/>
              <a:p>
                <a:pPr>
                  <a:defRPr sz="1000"/>
                </a:pPr>
                <a:r>
                  <a:rPr lang="sv-SE" b="0"/>
                  <a:t>Procent</a:t>
                </a:r>
              </a:p>
            </c:rich>
          </c:tx>
          <c:overlay val="0"/>
        </c:title>
        <c:numFmt formatCode="0%" sourceLinked="0"/>
        <c:majorTickMark val="out"/>
        <c:minorTickMark val="none"/>
        <c:tickLblPos val="nextTo"/>
        <c:spPr>
          <a:ln>
            <a:noFill/>
          </a:ln>
        </c:spPr>
        <c:txPr>
          <a:bodyPr/>
          <a:lstStyle/>
          <a:p>
            <a:pPr>
              <a:defRPr sz="1000" smtId="4294967295"/>
            </a:pPr>
            <a:endParaRPr lang="sv-SE"/>
          </a:p>
        </c:txPr>
        <c:crossAx val="67451136"/>
        <c:crosses val="autoZero"/>
        <c:crossBetween val="between"/>
      </c:valAx>
    </c:plotArea>
    <c:plotVisOnly val="1"/>
    <c:dispBlanksAs val="zero"/>
    <c:showDLblsOverMax val="1"/>
  </c:chart>
  <c:txPr>
    <a:bodyPr/>
    <a:lstStyle/>
    <a:p>
      <a:pPr>
        <a:defRPr sz="1800" smtId="4294967295"/>
      </a:pPr>
      <a:endParaRPr lang="sv-S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Har den tekniska utrustningen varit tillräcklig?</c:v>
                </c:pt>
              </c:strCache>
            </c:strRef>
          </c:tx>
          <c:spPr>
            <a:solidFill>
              <a:srgbClr val="4682B4"/>
            </a:solidFill>
            <a:ln>
              <a:noFill/>
            </a:ln>
          </c:spPr>
          <c:invertIfNegative val="1"/>
          <c:dPt>
            <c:idx val="0"/>
            <c:invertIfNegative val="0"/>
            <c:bubble3D val="0"/>
            <c:spPr>
              <a:solidFill>
                <a:srgbClr val="4682B4"/>
              </a:solidFill>
            </c:spPr>
            <c:extLst>
              <c:ext xmlns:c16="http://schemas.microsoft.com/office/drawing/2014/chart" uri="{C3380CC4-5D6E-409C-BE32-E72D297353CC}">
                <c16:uniqueId val="{00000001-EF01-4B6B-AE58-FA771472B5FE}"/>
              </c:ext>
            </c:extLst>
          </c:dPt>
          <c:dPt>
            <c:idx val="1"/>
            <c:invertIfNegative val="0"/>
            <c:bubble3D val="0"/>
            <c:spPr>
              <a:solidFill>
                <a:srgbClr val="9ACD32"/>
              </a:solidFill>
            </c:spPr>
            <c:extLst>
              <c:ext xmlns:c16="http://schemas.microsoft.com/office/drawing/2014/chart" uri="{C3380CC4-5D6E-409C-BE32-E72D297353CC}">
                <c16:uniqueId val="{00000003-EF01-4B6B-AE58-FA771472B5FE}"/>
              </c:ext>
            </c:extLst>
          </c:dPt>
          <c:dLbls>
            <c:numFmt formatCode="0.0%" sourceLinked="0"/>
            <c:spPr>
              <a:noFill/>
              <a:ln>
                <a:noFill/>
              </a:ln>
              <a:effectLst/>
            </c:spPr>
            <c:txPr>
              <a:bodyPr/>
              <a:lstStyle/>
              <a:p>
                <a:pPr>
                  <a:defRPr sz="1000" smtId="4294967295"/>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Ja, den har varit tillräcklig</c:v>
                </c:pt>
                <c:pt idx="1">
                  <c:v>Nej</c:v>
                </c:pt>
              </c:strCache>
            </c:strRef>
          </c:cat>
          <c:val>
            <c:numRef>
              <c:f>Sheet1!$B$2:$B$3</c:f>
              <c:numCache>
                <c:formatCode>0.0%</c:formatCode>
                <c:ptCount val="2"/>
                <c:pt idx="0">
                  <c:v>0.78095238095238095</c:v>
                </c:pt>
                <c:pt idx="1">
                  <c:v>0.21904761904761905</c:v>
                </c:pt>
              </c:numCache>
            </c:numRef>
          </c:val>
          <c:extLst>
            <c:ext xmlns:c14="http://schemas.microsoft.com/office/drawing/2007/8/2/chart" uri="{6F2FDCE9-48DA-4B69-8628-5D25D57E5C99}">
              <c14:invertSolidFillFmt>
                <c14:spPr xmlns:c14="http://schemas.microsoft.com/office/drawing/2007/8/2/chart">
                  <a:solidFill>
                    <a:srgbClr val="FFFFFF"/>
                  </a:solidFill>
                  <a:ln>
                    <a:noFill/>
                  </a:ln>
                </c14:spPr>
              </c14:invertSolidFillFmt>
            </c:ext>
            <c:ext xmlns:c16="http://schemas.microsoft.com/office/drawing/2014/chart" uri="{C3380CC4-5D6E-409C-BE32-E72D297353CC}">
              <c16:uniqueId val="{00000004-EF01-4B6B-AE58-FA771472B5FE}"/>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0"/>
        <c:majorTickMark val="out"/>
        <c:minorTickMark val="none"/>
        <c:tickLblPos val="nextTo"/>
        <c:spPr>
          <a:ln>
            <a:noFill/>
          </a:ln>
        </c:spPr>
        <c:txPr>
          <a:bodyPr/>
          <a:lstStyle/>
          <a:p>
            <a:pPr>
              <a:defRPr sz="1000" smtId="4294967295"/>
            </a:pPr>
            <a:endParaRPr lang="sv-SE"/>
          </a:p>
        </c:txPr>
        <c:crossAx val="66437120"/>
        <c:crosses val="autoZero"/>
        <c:auto val="0"/>
        <c:lblAlgn val="ctr"/>
        <c:lblOffset val="100"/>
        <c:noMultiLvlLbl val="0"/>
      </c:catAx>
      <c:valAx>
        <c:axId val="66437120"/>
        <c:scaling>
          <c:orientation val="minMax"/>
          <c:max val="1"/>
          <c:min val="0"/>
        </c:scaling>
        <c:delete val="0"/>
        <c:axPos val="l"/>
        <c:majorGridlines>
          <c:spPr>
            <a:ln w="12700">
              <a:solidFill>
                <a:srgbClr val="D3D3D3"/>
              </a:solidFill>
            </a:ln>
          </c:spPr>
        </c:majorGridlines>
        <c:title>
          <c:tx>
            <c:rich>
              <a:bodyPr/>
              <a:lstStyle/>
              <a:p>
                <a:pPr>
                  <a:defRPr sz="1000"/>
                </a:pPr>
                <a:r>
                  <a:rPr lang="sv-SE" b="0"/>
                  <a:t>Procent</a:t>
                </a:r>
              </a:p>
            </c:rich>
          </c:tx>
          <c:overlay val="0"/>
        </c:title>
        <c:numFmt formatCode="0%" sourceLinked="0"/>
        <c:majorTickMark val="out"/>
        <c:minorTickMark val="none"/>
        <c:tickLblPos val="nextTo"/>
        <c:spPr>
          <a:ln>
            <a:noFill/>
          </a:ln>
        </c:spPr>
        <c:txPr>
          <a:bodyPr/>
          <a:lstStyle/>
          <a:p>
            <a:pPr>
              <a:defRPr sz="1000" smtId="4294967295"/>
            </a:pPr>
            <a:endParaRPr lang="sv-SE"/>
          </a:p>
        </c:txPr>
        <c:crossAx val="67451136"/>
        <c:crosses val="autoZero"/>
        <c:crossBetween val="between"/>
      </c:valAx>
    </c:plotArea>
    <c:plotVisOnly val="1"/>
    <c:dispBlanksAs val="zero"/>
    <c:showDLblsOverMax val="1"/>
  </c:chart>
  <c:txPr>
    <a:bodyPr/>
    <a:lstStyle/>
    <a:p>
      <a:pPr>
        <a:defRPr sz="1800" smtId="4294967295"/>
      </a:pPr>
      <a:endParaRPr lang="sv-S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cat>
            <c:strRef>
              <c:f>Blad3!$K$26:$K$32</c:f>
              <c:strCache>
                <c:ptCount val="7"/>
                <c:pt idx="0">
                  <c:v>Underlagen i ärendena är relevanta, objektiva och sakliga</c:v>
                </c:pt>
                <c:pt idx="1">
                  <c:v>Underlagen i ärendena är begripliga (avseende språk, disposition och formalia)</c:v>
                </c:pt>
                <c:pt idx="2">
                  <c:v>Beslut verkställs och följs upp på ett ändamålsenligt sätt</c:v>
                </c:pt>
                <c:pt idx="3">
                  <c:v>Jag som förtroendevald får tillräcklig information från tjänstemännen för att kunna fullgöra mitt uppdrag</c:v>
                </c:pt>
                <c:pt idx="4">
                  <c:v>Det fungerar bra med inrapporteringen i Självservice/Förtroendemannarutinen för arvoden och ersättningar</c:v>
                </c:pt>
                <c:pt idx="5">
                  <c:v>Jag som förtroendevald får tillräckligt stöd i mitt uppdrag från kanslifunktionen (registratur, stads- eller nämndsekreterare och övrig kansliadministration)</c:v>
                </c:pt>
                <c:pt idx="6">
                  <c:v>De muntliga föredragningarna i nämnden har varit tillfredsställande</c:v>
                </c:pt>
              </c:strCache>
            </c:strRef>
          </c:cat>
          <c:val>
            <c:numRef>
              <c:f>Blad3!$L$26:$L$32</c:f>
              <c:numCache>
                <c:formatCode>General</c:formatCode>
                <c:ptCount val="7"/>
                <c:pt idx="0">
                  <c:v>4.04</c:v>
                </c:pt>
                <c:pt idx="1">
                  <c:v>4.03</c:v>
                </c:pt>
                <c:pt idx="2">
                  <c:v>3.8</c:v>
                </c:pt>
                <c:pt idx="3">
                  <c:v>4</c:v>
                </c:pt>
                <c:pt idx="4">
                  <c:v>3.84</c:v>
                </c:pt>
                <c:pt idx="5">
                  <c:v>4.17</c:v>
                </c:pt>
                <c:pt idx="6">
                  <c:v>4.21</c:v>
                </c:pt>
              </c:numCache>
            </c:numRef>
          </c:val>
          <c:extLst>
            <c:ext xmlns:c16="http://schemas.microsoft.com/office/drawing/2014/chart" uri="{C3380CC4-5D6E-409C-BE32-E72D297353CC}">
              <c16:uniqueId val="{00000000-E697-49AC-9A9D-7B67577D6878}"/>
            </c:ext>
          </c:extLst>
        </c:ser>
        <c:dLbls>
          <c:showLegendKey val="0"/>
          <c:showVal val="0"/>
          <c:showCatName val="0"/>
          <c:showSerName val="0"/>
          <c:showPercent val="0"/>
          <c:showBubbleSize val="0"/>
        </c:dLbls>
        <c:gapWidth val="182"/>
        <c:axId val="784111744"/>
        <c:axId val="784113056"/>
      </c:barChart>
      <c:catAx>
        <c:axId val="7841117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84113056"/>
        <c:crosses val="autoZero"/>
        <c:auto val="1"/>
        <c:lblAlgn val="ctr"/>
        <c:lblOffset val="100"/>
        <c:noMultiLvlLbl val="0"/>
      </c:catAx>
      <c:valAx>
        <c:axId val="78411305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841117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Underlagen i ärendena är relevanta, objektiva och sakliga</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Blad1!$B$1</c:f>
              <c:strCache>
                <c:ptCount val="1"/>
                <c:pt idx="0">
                  <c:v>IFN</c:v>
                </c:pt>
              </c:strCache>
            </c:strRef>
          </c:tx>
          <c:spPr>
            <a:solidFill>
              <a:srgbClr val="FF0066"/>
            </a:solidFill>
            <a:ln>
              <a:noFill/>
            </a:ln>
            <a:effectLst/>
          </c:spPr>
          <c:invertIfNegative val="0"/>
          <c:val>
            <c:numRef>
              <c:f>Blad1!$B$2</c:f>
              <c:numCache>
                <c:formatCode>General</c:formatCode>
                <c:ptCount val="1"/>
                <c:pt idx="0">
                  <c:v>3.33</c:v>
                </c:pt>
              </c:numCache>
            </c:numRef>
          </c:val>
          <c:extLst>
            <c:ext xmlns:c16="http://schemas.microsoft.com/office/drawing/2014/chart" uri="{C3380CC4-5D6E-409C-BE32-E72D297353CC}">
              <c16:uniqueId val="{00000000-2D62-4344-BAA6-00C3201BF6CB}"/>
            </c:ext>
          </c:extLst>
        </c:ser>
        <c:ser>
          <c:idx val="1"/>
          <c:order val="1"/>
          <c:tx>
            <c:strRef>
              <c:f>Blad1!$C$1</c:f>
              <c:strCache>
                <c:ptCount val="1"/>
                <c:pt idx="0">
                  <c:v>KN</c:v>
                </c:pt>
              </c:strCache>
            </c:strRef>
          </c:tx>
          <c:spPr>
            <a:solidFill>
              <a:srgbClr val="00B050"/>
            </a:solidFill>
            <a:ln>
              <a:noFill/>
            </a:ln>
            <a:effectLst/>
          </c:spPr>
          <c:invertIfNegative val="0"/>
          <c:val>
            <c:numRef>
              <c:f>Blad1!$C$2</c:f>
              <c:numCache>
                <c:formatCode>General</c:formatCode>
                <c:ptCount val="1"/>
                <c:pt idx="0">
                  <c:v>3.67</c:v>
                </c:pt>
              </c:numCache>
            </c:numRef>
          </c:val>
          <c:extLst>
            <c:ext xmlns:c16="http://schemas.microsoft.com/office/drawing/2014/chart" uri="{C3380CC4-5D6E-409C-BE32-E72D297353CC}">
              <c16:uniqueId val="{00000001-2D62-4344-BAA6-00C3201BF6CB}"/>
            </c:ext>
          </c:extLst>
        </c:ser>
        <c:ser>
          <c:idx val="2"/>
          <c:order val="2"/>
          <c:tx>
            <c:strRef>
              <c:f>Blad1!$D$1</c:f>
              <c:strCache>
                <c:ptCount val="1"/>
                <c:pt idx="0">
                  <c:v>ÄN</c:v>
                </c:pt>
              </c:strCache>
            </c:strRef>
          </c:tx>
          <c:spPr>
            <a:solidFill>
              <a:srgbClr val="0066FF"/>
            </a:solidFill>
            <a:ln>
              <a:noFill/>
            </a:ln>
            <a:effectLst/>
          </c:spPr>
          <c:invertIfNegative val="0"/>
          <c:val>
            <c:numRef>
              <c:f>Blad1!$D$2</c:f>
              <c:numCache>
                <c:formatCode>General</c:formatCode>
                <c:ptCount val="1"/>
                <c:pt idx="0">
                  <c:v>3.67</c:v>
                </c:pt>
              </c:numCache>
            </c:numRef>
          </c:val>
          <c:extLst>
            <c:ext xmlns:c16="http://schemas.microsoft.com/office/drawing/2014/chart" uri="{C3380CC4-5D6E-409C-BE32-E72D297353CC}">
              <c16:uniqueId val="{00000002-2D62-4344-BAA6-00C3201BF6CB}"/>
            </c:ext>
          </c:extLst>
        </c:ser>
        <c:ser>
          <c:idx val="3"/>
          <c:order val="3"/>
          <c:tx>
            <c:strRef>
              <c:f>Blad1!$E$1</c:f>
              <c:strCache>
                <c:ptCount val="1"/>
                <c:pt idx="0">
                  <c:v>GSN</c:v>
                </c:pt>
              </c:strCache>
            </c:strRef>
          </c:tx>
          <c:spPr>
            <a:solidFill>
              <a:srgbClr val="FFC000"/>
            </a:solidFill>
            <a:ln>
              <a:noFill/>
            </a:ln>
            <a:effectLst/>
          </c:spPr>
          <c:invertIfNegative val="0"/>
          <c:val>
            <c:numRef>
              <c:f>Blad1!$E$2</c:f>
              <c:numCache>
                <c:formatCode>General</c:formatCode>
                <c:ptCount val="1"/>
                <c:pt idx="0">
                  <c:v>3.88</c:v>
                </c:pt>
              </c:numCache>
            </c:numRef>
          </c:val>
          <c:extLst>
            <c:ext xmlns:c16="http://schemas.microsoft.com/office/drawing/2014/chart" uri="{C3380CC4-5D6E-409C-BE32-E72D297353CC}">
              <c16:uniqueId val="{00000003-2D62-4344-BAA6-00C3201BF6CB}"/>
            </c:ext>
          </c:extLst>
        </c:ser>
        <c:ser>
          <c:idx val="4"/>
          <c:order val="4"/>
          <c:tx>
            <c:strRef>
              <c:f>Blad1!$F$1</c:f>
              <c:strCache>
                <c:ptCount val="1"/>
                <c:pt idx="0">
                  <c:v>FN</c:v>
                </c:pt>
              </c:strCache>
            </c:strRef>
          </c:tx>
          <c:spPr>
            <a:solidFill>
              <a:srgbClr val="00CCFF"/>
            </a:solidFill>
            <a:ln>
              <a:noFill/>
            </a:ln>
            <a:effectLst/>
          </c:spPr>
          <c:invertIfNegative val="0"/>
          <c:val>
            <c:numRef>
              <c:f>Blad1!$F$2</c:f>
              <c:numCache>
                <c:formatCode>General</c:formatCode>
                <c:ptCount val="1"/>
                <c:pt idx="0">
                  <c:v>3.9</c:v>
                </c:pt>
              </c:numCache>
            </c:numRef>
          </c:val>
          <c:extLst>
            <c:ext xmlns:c16="http://schemas.microsoft.com/office/drawing/2014/chart" uri="{C3380CC4-5D6E-409C-BE32-E72D297353CC}">
              <c16:uniqueId val="{00000004-2D62-4344-BAA6-00C3201BF6CB}"/>
            </c:ext>
          </c:extLst>
        </c:ser>
        <c:ser>
          <c:idx val="5"/>
          <c:order val="5"/>
          <c:tx>
            <c:strRef>
              <c:f>Blad1!$G$1</c:f>
              <c:strCache>
                <c:ptCount val="1"/>
                <c:pt idx="0">
                  <c:v>UAN</c:v>
                </c:pt>
              </c:strCache>
            </c:strRef>
          </c:tx>
          <c:spPr>
            <a:solidFill>
              <a:srgbClr val="FF0000"/>
            </a:solidFill>
            <a:ln>
              <a:noFill/>
            </a:ln>
            <a:effectLst/>
          </c:spPr>
          <c:invertIfNegative val="0"/>
          <c:val>
            <c:numRef>
              <c:f>Blad1!$G$2</c:f>
              <c:numCache>
                <c:formatCode>General</c:formatCode>
                <c:ptCount val="1"/>
                <c:pt idx="0">
                  <c:v>3.91</c:v>
                </c:pt>
              </c:numCache>
            </c:numRef>
          </c:val>
          <c:extLst>
            <c:ext xmlns:c16="http://schemas.microsoft.com/office/drawing/2014/chart" uri="{C3380CC4-5D6E-409C-BE32-E72D297353CC}">
              <c16:uniqueId val="{00000005-2D62-4344-BAA6-00C3201BF6CB}"/>
            </c:ext>
          </c:extLst>
        </c:ser>
        <c:ser>
          <c:idx val="6"/>
          <c:order val="6"/>
          <c:tx>
            <c:strRef>
              <c:f>Blad1!$H$1</c:f>
              <c:strCache>
                <c:ptCount val="1"/>
                <c:pt idx="0">
                  <c:v>KS</c:v>
                </c:pt>
              </c:strCache>
            </c:strRef>
          </c:tx>
          <c:spPr>
            <a:solidFill>
              <a:srgbClr val="CC00FF"/>
            </a:solidFill>
            <a:ln>
              <a:noFill/>
            </a:ln>
            <a:effectLst/>
          </c:spPr>
          <c:invertIfNegative val="0"/>
          <c:val>
            <c:numRef>
              <c:f>Blad1!$H$2</c:f>
              <c:numCache>
                <c:formatCode>General</c:formatCode>
                <c:ptCount val="1"/>
                <c:pt idx="0">
                  <c:v>3.93</c:v>
                </c:pt>
              </c:numCache>
            </c:numRef>
          </c:val>
          <c:extLst>
            <c:ext xmlns:c16="http://schemas.microsoft.com/office/drawing/2014/chart" uri="{C3380CC4-5D6E-409C-BE32-E72D297353CC}">
              <c16:uniqueId val="{00000006-2D62-4344-BAA6-00C3201BF6CB}"/>
            </c:ext>
          </c:extLst>
        </c:ser>
        <c:ser>
          <c:idx val="7"/>
          <c:order val="7"/>
          <c:tx>
            <c:strRef>
              <c:f>Blad1!$I$1</c:f>
              <c:strCache>
                <c:ptCount val="1"/>
                <c:pt idx="0">
                  <c:v>TN</c:v>
                </c:pt>
              </c:strCache>
            </c:strRef>
          </c:tx>
          <c:spPr>
            <a:solidFill>
              <a:srgbClr val="66FF33"/>
            </a:solidFill>
            <a:ln>
              <a:noFill/>
            </a:ln>
            <a:effectLst/>
          </c:spPr>
          <c:invertIfNegative val="0"/>
          <c:val>
            <c:numRef>
              <c:f>Blad1!$I$2</c:f>
              <c:numCache>
                <c:formatCode>General</c:formatCode>
                <c:ptCount val="1"/>
                <c:pt idx="0">
                  <c:v>4</c:v>
                </c:pt>
              </c:numCache>
            </c:numRef>
          </c:val>
          <c:extLst>
            <c:ext xmlns:c16="http://schemas.microsoft.com/office/drawing/2014/chart" uri="{C3380CC4-5D6E-409C-BE32-E72D297353CC}">
              <c16:uniqueId val="{00000007-2D62-4344-BAA6-00C3201BF6CB}"/>
            </c:ext>
          </c:extLst>
        </c:ser>
        <c:ser>
          <c:idx val="8"/>
          <c:order val="8"/>
          <c:tx>
            <c:strRef>
              <c:f>Blad1!$J$1</c:f>
              <c:strCache>
                <c:ptCount val="1"/>
                <c:pt idx="0">
                  <c:v>ÖFN</c:v>
                </c:pt>
              </c:strCache>
            </c:strRef>
          </c:tx>
          <c:spPr>
            <a:solidFill>
              <a:srgbClr val="CC3300"/>
            </a:solidFill>
            <a:ln>
              <a:noFill/>
            </a:ln>
            <a:effectLst/>
          </c:spPr>
          <c:invertIfNegative val="0"/>
          <c:val>
            <c:numRef>
              <c:f>Blad1!$J$2</c:f>
              <c:numCache>
                <c:formatCode>General</c:formatCode>
                <c:ptCount val="1"/>
                <c:pt idx="0">
                  <c:v>4</c:v>
                </c:pt>
              </c:numCache>
            </c:numRef>
          </c:val>
          <c:extLst>
            <c:ext xmlns:c16="http://schemas.microsoft.com/office/drawing/2014/chart" uri="{C3380CC4-5D6E-409C-BE32-E72D297353CC}">
              <c16:uniqueId val="{00000008-2D62-4344-BAA6-00C3201BF6CB}"/>
            </c:ext>
          </c:extLst>
        </c:ser>
        <c:ser>
          <c:idx val="9"/>
          <c:order val="9"/>
          <c:tx>
            <c:strRef>
              <c:f>Blad1!$K$1</c:f>
              <c:strCache>
                <c:ptCount val="1"/>
                <c:pt idx="0">
                  <c:v>KF</c:v>
                </c:pt>
              </c:strCache>
            </c:strRef>
          </c:tx>
          <c:spPr>
            <a:solidFill>
              <a:schemeClr val="bg2">
                <a:lumMod val="50000"/>
              </a:schemeClr>
            </a:solidFill>
            <a:ln>
              <a:noFill/>
            </a:ln>
            <a:effectLst/>
          </c:spPr>
          <c:invertIfNegative val="0"/>
          <c:val>
            <c:numRef>
              <c:f>Blad1!$K$2</c:f>
              <c:numCache>
                <c:formatCode>General</c:formatCode>
                <c:ptCount val="1"/>
                <c:pt idx="0">
                  <c:v>4.03</c:v>
                </c:pt>
              </c:numCache>
            </c:numRef>
          </c:val>
          <c:extLst>
            <c:ext xmlns:c16="http://schemas.microsoft.com/office/drawing/2014/chart" uri="{C3380CC4-5D6E-409C-BE32-E72D297353CC}">
              <c16:uniqueId val="{00000009-2D62-4344-BAA6-00C3201BF6CB}"/>
            </c:ext>
          </c:extLst>
        </c:ser>
        <c:ser>
          <c:idx val="10"/>
          <c:order val="10"/>
          <c:tx>
            <c:strRef>
              <c:f>Blad1!$L$1</c:f>
              <c:strCache>
                <c:ptCount val="1"/>
                <c:pt idx="0">
                  <c:v>FSN</c:v>
                </c:pt>
              </c:strCache>
            </c:strRef>
          </c:tx>
          <c:spPr>
            <a:solidFill>
              <a:srgbClr val="0033CC"/>
            </a:solidFill>
            <a:ln>
              <a:noFill/>
            </a:ln>
            <a:effectLst/>
          </c:spPr>
          <c:invertIfNegative val="0"/>
          <c:val>
            <c:numRef>
              <c:f>Blad1!$L$2</c:f>
              <c:numCache>
                <c:formatCode>General</c:formatCode>
                <c:ptCount val="1"/>
                <c:pt idx="0">
                  <c:v>4.17</c:v>
                </c:pt>
              </c:numCache>
            </c:numRef>
          </c:val>
          <c:extLst>
            <c:ext xmlns:c16="http://schemas.microsoft.com/office/drawing/2014/chart" uri="{C3380CC4-5D6E-409C-BE32-E72D297353CC}">
              <c16:uniqueId val="{0000000A-2D62-4344-BAA6-00C3201BF6CB}"/>
            </c:ext>
          </c:extLst>
        </c:ser>
        <c:ser>
          <c:idx val="11"/>
          <c:order val="11"/>
          <c:tx>
            <c:strRef>
              <c:f>Blad1!$M$1</c:f>
              <c:strCache>
                <c:ptCount val="1"/>
                <c:pt idx="0">
                  <c:v>NIFF</c:v>
                </c:pt>
              </c:strCache>
            </c:strRef>
          </c:tx>
          <c:spPr>
            <a:solidFill>
              <a:srgbClr val="FFFF00"/>
            </a:solidFill>
            <a:ln>
              <a:noFill/>
            </a:ln>
            <a:effectLst/>
          </c:spPr>
          <c:invertIfNegative val="0"/>
          <c:val>
            <c:numRef>
              <c:f>Blad1!$M$2</c:f>
              <c:numCache>
                <c:formatCode>General</c:formatCode>
                <c:ptCount val="1"/>
                <c:pt idx="0">
                  <c:v>4.17</c:v>
                </c:pt>
              </c:numCache>
            </c:numRef>
          </c:val>
          <c:extLst>
            <c:ext xmlns:c16="http://schemas.microsoft.com/office/drawing/2014/chart" uri="{C3380CC4-5D6E-409C-BE32-E72D297353CC}">
              <c16:uniqueId val="{0000000B-2D62-4344-BAA6-00C3201BF6CB}"/>
            </c:ext>
          </c:extLst>
        </c:ser>
        <c:ser>
          <c:idx val="12"/>
          <c:order val="12"/>
          <c:tx>
            <c:strRef>
              <c:f>Blad1!$N$1</c:f>
              <c:strCache>
                <c:ptCount val="1"/>
                <c:pt idx="0">
                  <c:v>REV</c:v>
                </c:pt>
              </c:strCache>
            </c:strRef>
          </c:tx>
          <c:spPr>
            <a:solidFill>
              <a:srgbClr val="FF5050"/>
            </a:solidFill>
            <a:ln>
              <a:noFill/>
            </a:ln>
            <a:effectLst/>
          </c:spPr>
          <c:invertIfNegative val="0"/>
          <c:val>
            <c:numRef>
              <c:f>Blad1!$N$2</c:f>
              <c:numCache>
                <c:formatCode>General</c:formatCode>
                <c:ptCount val="1"/>
                <c:pt idx="0">
                  <c:v>4.17</c:v>
                </c:pt>
              </c:numCache>
            </c:numRef>
          </c:val>
          <c:extLst>
            <c:ext xmlns:c16="http://schemas.microsoft.com/office/drawing/2014/chart" uri="{C3380CC4-5D6E-409C-BE32-E72D297353CC}">
              <c16:uniqueId val="{0000000C-2D62-4344-BAA6-00C3201BF6CB}"/>
            </c:ext>
          </c:extLst>
        </c:ser>
        <c:ser>
          <c:idx val="13"/>
          <c:order val="13"/>
          <c:tx>
            <c:strRef>
              <c:f>Blad1!$O$1</c:f>
              <c:strCache>
                <c:ptCount val="1"/>
                <c:pt idx="0">
                  <c:v>BN</c:v>
                </c:pt>
              </c:strCache>
            </c:strRef>
          </c:tx>
          <c:spPr>
            <a:solidFill>
              <a:srgbClr val="008080"/>
            </a:solidFill>
            <a:ln>
              <a:noFill/>
            </a:ln>
            <a:effectLst/>
          </c:spPr>
          <c:invertIfNegative val="0"/>
          <c:val>
            <c:numRef>
              <c:f>Blad1!$O$2</c:f>
              <c:numCache>
                <c:formatCode>General</c:formatCode>
                <c:ptCount val="1"/>
                <c:pt idx="0">
                  <c:v>4.25</c:v>
                </c:pt>
              </c:numCache>
            </c:numRef>
          </c:val>
          <c:extLst>
            <c:ext xmlns:c16="http://schemas.microsoft.com/office/drawing/2014/chart" uri="{C3380CC4-5D6E-409C-BE32-E72D297353CC}">
              <c16:uniqueId val="{0000000D-2D62-4344-BAA6-00C3201BF6CB}"/>
            </c:ext>
          </c:extLst>
        </c:ser>
        <c:ser>
          <c:idx val="14"/>
          <c:order val="14"/>
          <c:tx>
            <c:strRef>
              <c:f>Blad1!$P$1</c:f>
              <c:strCache>
                <c:ptCount val="1"/>
                <c:pt idx="0">
                  <c:v>VN</c:v>
                </c:pt>
              </c:strCache>
            </c:strRef>
          </c:tx>
          <c:spPr>
            <a:solidFill>
              <a:schemeClr val="bg1">
                <a:lumMod val="65000"/>
              </a:schemeClr>
            </a:solidFill>
            <a:ln>
              <a:noFill/>
            </a:ln>
            <a:effectLst/>
          </c:spPr>
          <c:invertIfNegative val="0"/>
          <c:val>
            <c:numRef>
              <c:f>Blad1!$P$2</c:f>
              <c:numCache>
                <c:formatCode>General</c:formatCode>
                <c:ptCount val="1"/>
                <c:pt idx="0">
                  <c:v>4.2699999999999996</c:v>
                </c:pt>
              </c:numCache>
            </c:numRef>
          </c:val>
          <c:extLst>
            <c:ext xmlns:c16="http://schemas.microsoft.com/office/drawing/2014/chart" uri="{C3380CC4-5D6E-409C-BE32-E72D297353CC}">
              <c16:uniqueId val="{0000000E-2D62-4344-BAA6-00C3201BF6CB}"/>
            </c:ext>
          </c:extLst>
        </c:ser>
        <c:ser>
          <c:idx val="15"/>
          <c:order val="15"/>
          <c:tx>
            <c:strRef>
              <c:f>Blad1!$Q$1</c:f>
              <c:strCache>
                <c:ptCount val="1"/>
                <c:pt idx="0">
                  <c:v>NF</c:v>
                </c:pt>
              </c:strCache>
            </c:strRef>
          </c:tx>
          <c:spPr>
            <a:solidFill>
              <a:srgbClr val="002060"/>
            </a:solidFill>
            <a:ln>
              <a:noFill/>
            </a:ln>
            <a:effectLst/>
          </c:spPr>
          <c:invertIfNegative val="0"/>
          <c:val>
            <c:numRef>
              <c:f>Blad1!$Q$2</c:f>
              <c:numCache>
                <c:formatCode>General</c:formatCode>
                <c:ptCount val="1"/>
                <c:pt idx="0">
                  <c:v>4.3</c:v>
                </c:pt>
              </c:numCache>
            </c:numRef>
          </c:val>
          <c:extLst>
            <c:ext xmlns:c16="http://schemas.microsoft.com/office/drawing/2014/chart" uri="{C3380CC4-5D6E-409C-BE32-E72D297353CC}">
              <c16:uniqueId val="{0000000F-2D62-4344-BAA6-00C3201BF6CB}"/>
            </c:ext>
          </c:extLst>
        </c:ser>
        <c:ser>
          <c:idx val="16"/>
          <c:order val="16"/>
          <c:tx>
            <c:strRef>
              <c:f>Blad1!$R$1</c:f>
              <c:strCache>
                <c:ptCount val="1"/>
                <c:pt idx="0">
                  <c:v>KDNS</c:v>
                </c:pt>
              </c:strCache>
            </c:strRef>
          </c:tx>
          <c:spPr>
            <a:solidFill>
              <a:schemeClr val="accent6">
                <a:lumMod val="75000"/>
              </a:schemeClr>
            </a:solidFill>
            <a:ln>
              <a:noFill/>
            </a:ln>
            <a:effectLst/>
          </c:spPr>
          <c:invertIfNegative val="0"/>
          <c:val>
            <c:numRef>
              <c:f>Blad1!$R$2</c:f>
              <c:numCache>
                <c:formatCode>General</c:formatCode>
                <c:ptCount val="1"/>
                <c:pt idx="0">
                  <c:v>4.4400000000000004</c:v>
                </c:pt>
              </c:numCache>
            </c:numRef>
          </c:val>
          <c:extLst>
            <c:ext xmlns:c16="http://schemas.microsoft.com/office/drawing/2014/chart" uri="{C3380CC4-5D6E-409C-BE32-E72D297353CC}">
              <c16:uniqueId val="{00000010-2D62-4344-BAA6-00C3201BF6CB}"/>
            </c:ext>
          </c:extLst>
        </c:ser>
        <c:ser>
          <c:idx val="17"/>
          <c:order val="17"/>
          <c:tx>
            <c:strRef>
              <c:f>Blad1!$S$1</c:f>
              <c:strCache>
                <c:ptCount val="1"/>
                <c:pt idx="0">
                  <c:v>MOKN</c:v>
                </c:pt>
              </c:strCache>
            </c:strRef>
          </c:tx>
          <c:spPr>
            <a:solidFill>
              <a:srgbClr val="800000"/>
            </a:solidFill>
            <a:ln>
              <a:noFill/>
            </a:ln>
            <a:effectLst/>
          </c:spPr>
          <c:invertIfNegative val="0"/>
          <c:val>
            <c:numRef>
              <c:f>Blad1!$S$2</c:f>
              <c:numCache>
                <c:formatCode>General</c:formatCode>
                <c:ptCount val="1"/>
                <c:pt idx="0">
                  <c:v>4.5</c:v>
                </c:pt>
              </c:numCache>
            </c:numRef>
          </c:val>
          <c:extLst>
            <c:ext xmlns:c16="http://schemas.microsoft.com/office/drawing/2014/chart" uri="{C3380CC4-5D6E-409C-BE32-E72D297353CC}">
              <c16:uniqueId val="{00000011-2D62-4344-BAA6-00C3201BF6CB}"/>
            </c:ext>
          </c:extLst>
        </c:ser>
        <c:dLbls>
          <c:showLegendKey val="0"/>
          <c:showVal val="0"/>
          <c:showCatName val="0"/>
          <c:showSerName val="0"/>
          <c:showPercent val="0"/>
          <c:showBubbleSize val="0"/>
        </c:dLbls>
        <c:gapWidth val="219"/>
        <c:overlap val="-27"/>
        <c:axId val="982777160"/>
        <c:axId val="982778800"/>
      </c:barChart>
      <c:catAx>
        <c:axId val="982777160"/>
        <c:scaling>
          <c:orientation val="minMax"/>
        </c:scaling>
        <c:delete val="1"/>
        <c:axPos val="b"/>
        <c:numFmt formatCode="General" sourceLinked="1"/>
        <c:majorTickMark val="none"/>
        <c:minorTickMark val="none"/>
        <c:tickLblPos val="nextTo"/>
        <c:crossAx val="982778800"/>
        <c:crosses val="autoZero"/>
        <c:auto val="1"/>
        <c:lblAlgn val="ctr"/>
        <c:lblOffset val="100"/>
        <c:noMultiLvlLbl val="0"/>
      </c:catAx>
      <c:valAx>
        <c:axId val="9827788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9827771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Underlagen i ärendena är begripliga (avseende språk, disposition och formalia)</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manualLayout>
          <c:layoutTarget val="inner"/>
          <c:xMode val="edge"/>
          <c:yMode val="edge"/>
          <c:x val="5.6462877316338818E-2"/>
          <c:y val="0.17616587628543129"/>
          <c:w val="0.92278952295223637"/>
          <c:h val="0.65665544392857644"/>
        </c:manualLayout>
      </c:layout>
      <c:barChart>
        <c:barDir val="col"/>
        <c:grouping val="clustered"/>
        <c:varyColors val="0"/>
        <c:ser>
          <c:idx val="0"/>
          <c:order val="0"/>
          <c:tx>
            <c:strRef>
              <c:f>Blad1!$B$25</c:f>
              <c:strCache>
                <c:ptCount val="1"/>
                <c:pt idx="0">
                  <c:v>IFN</c:v>
                </c:pt>
              </c:strCache>
            </c:strRef>
          </c:tx>
          <c:spPr>
            <a:solidFill>
              <a:srgbClr val="FF0066"/>
            </a:solidFill>
            <a:ln>
              <a:noFill/>
            </a:ln>
            <a:effectLst/>
          </c:spPr>
          <c:invertIfNegative val="0"/>
          <c:val>
            <c:numRef>
              <c:f>Blad1!$B$26</c:f>
              <c:numCache>
                <c:formatCode>General</c:formatCode>
                <c:ptCount val="1"/>
                <c:pt idx="0">
                  <c:v>3.67</c:v>
                </c:pt>
              </c:numCache>
            </c:numRef>
          </c:val>
          <c:extLst>
            <c:ext xmlns:c16="http://schemas.microsoft.com/office/drawing/2014/chart" uri="{C3380CC4-5D6E-409C-BE32-E72D297353CC}">
              <c16:uniqueId val="{00000000-EAC9-44FE-80AF-0F97D26DAF54}"/>
            </c:ext>
          </c:extLst>
        </c:ser>
        <c:ser>
          <c:idx val="1"/>
          <c:order val="1"/>
          <c:tx>
            <c:strRef>
              <c:f>Blad1!$C$25</c:f>
              <c:strCache>
                <c:ptCount val="1"/>
                <c:pt idx="0">
                  <c:v>ÖFN</c:v>
                </c:pt>
              </c:strCache>
            </c:strRef>
          </c:tx>
          <c:spPr>
            <a:solidFill>
              <a:srgbClr val="CC3300"/>
            </a:solidFill>
            <a:ln>
              <a:noFill/>
            </a:ln>
            <a:effectLst/>
          </c:spPr>
          <c:invertIfNegative val="0"/>
          <c:val>
            <c:numRef>
              <c:f>Blad1!$C$26</c:f>
              <c:numCache>
                <c:formatCode>General</c:formatCode>
                <c:ptCount val="1"/>
                <c:pt idx="0">
                  <c:v>3.67</c:v>
                </c:pt>
              </c:numCache>
            </c:numRef>
          </c:val>
          <c:extLst>
            <c:ext xmlns:c16="http://schemas.microsoft.com/office/drawing/2014/chart" uri="{C3380CC4-5D6E-409C-BE32-E72D297353CC}">
              <c16:uniqueId val="{00000001-EAC9-44FE-80AF-0F97D26DAF54}"/>
            </c:ext>
          </c:extLst>
        </c:ser>
        <c:ser>
          <c:idx val="2"/>
          <c:order val="2"/>
          <c:tx>
            <c:strRef>
              <c:f>Blad1!$D$25</c:f>
              <c:strCache>
                <c:ptCount val="1"/>
                <c:pt idx="0">
                  <c:v>KS</c:v>
                </c:pt>
              </c:strCache>
            </c:strRef>
          </c:tx>
          <c:spPr>
            <a:solidFill>
              <a:srgbClr val="CC00FF"/>
            </a:solidFill>
            <a:ln>
              <a:noFill/>
            </a:ln>
            <a:effectLst/>
          </c:spPr>
          <c:invertIfNegative val="0"/>
          <c:val>
            <c:numRef>
              <c:f>Blad1!$D$26</c:f>
              <c:numCache>
                <c:formatCode>General</c:formatCode>
                <c:ptCount val="1"/>
                <c:pt idx="0">
                  <c:v>3.73</c:v>
                </c:pt>
              </c:numCache>
            </c:numRef>
          </c:val>
          <c:extLst>
            <c:ext xmlns:c16="http://schemas.microsoft.com/office/drawing/2014/chart" uri="{C3380CC4-5D6E-409C-BE32-E72D297353CC}">
              <c16:uniqueId val="{00000002-EAC9-44FE-80AF-0F97D26DAF54}"/>
            </c:ext>
          </c:extLst>
        </c:ser>
        <c:ser>
          <c:idx val="3"/>
          <c:order val="3"/>
          <c:tx>
            <c:strRef>
              <c:f>Blad1!$E$25</c:f>
              <c:strCache>
                <c:ptCount val="1"/>
                <c:pt idx="0">
                  <c:v>FN</c:v>
                </c:pt>
              </c:strCache>
            </c:strRef>
          </c:tx>
          <c:spPr>
            <a:solidFill>
              <a:srgbClr val="00CCFF"/>
            </a:solidFill>
            <a:ln>
              <a:noFill/>
            </a:ln>
            <a:effectLst/>
          </c:spPr>
          <c:invertIfNegative val="0"/>
          <c:val>
            <c:numRef>
              <c:f>Blad1!$E$26</c:f>
              <c:numCache>
                <c:formatCode>General</c:formatCode>
                <c:ptCount val="1"/>
                <c:pt idx="0">
                  <c:v>3.8</c:v>
                </c:pt>
              </c:numCache>
            </c:numRef>
          </c:val>
          <c:extLst>
            <c:ext xmlns:c16="http://schemas.microsoft.com/office/drawing/2014/chart" uri="{C3380CC4-5D6E-409C-BE32-E72D297353CC}">
              <c16:uniqueId val="{00000003-EAC9-44FE-80AF-0F97D26DAF54}"/>
            </c:ext>
          </c:extLst>
        </c:ser>
        <c:ser>
          <c:idx val="4"/>
          <c:order val="4"/>
          <c:tx>
            <c:strRef>
              <c:f>Blad1!$F$25</c:f>
              <c:strCache>
                <c:ptCount val="1"/>
                <c:pt idx="0">
                  <c:v>TN</c:v>
                </c:pt>
              </c:strCache>
            </c:strRef>
          </c:tx>
          <c:spPr>
            <a:solidFill>
              <a:srgbClr val="66FF33"/>
            </a:solidFill>
            <a:ln>
              <a:noFill/>
            </a:ln>
            <a:effectLst/>
          </c:spPr>
          <c:invertIfNegative val="0"/>
          <c:val>
            <c:numRef>
              <c:f>Blad1!$F$26</c:f>
              <c:numCache>
                <c:formatCode>General</c:formatCode>
                <c:ptCount val="1"/>
                <c:pt idx="0">
                  <c:v>3.83</c:v>
                </c:pt>
              </c:numCache>
            </c:numRef>
          </c:val>
          <c:extLst>
            <c:ext xmlns:c16="http://schemas.microsoft.com/office/drawing/2014/chart" uri="{C3380CC4-5D6E-409C-BE32-E72D297353CC}">
              <c16:uniqueId val="{00000004-EAC9-44FE-80AF-0F97D26DAF54}"/>
            </c:ext>
          </c:extLst>
        </c:ser>
        <c:ser>
          <c:idx val="5"/>
          <c:order val="5"/>
          <c:tx>
            <c:strRef>
              <c:f>Blad1!$G$25</c:f>
              <c:strCache>
                <c:ptCount val="1"/>
                <c:pt idx="0">
                  <c:v>ÄN</c:v>
                </c:pt>
              </c:strCache>
            </c:strRef>
          </c:tx>
          <c:spPr>
            <a:solidFill>
              <a:srgbClr val="0066FF"/>
            </a:solidFill>
            <a:ln>
              <a:noFill/>
            </a:ln>
            <a:effectLst/>
          </c:spPr>
          <c:invertIfNegative val="0"/>
          <c:val>
            <c:numRef>
              <c:f>Blad1!$G$26</c:f>
              <c:numCache>
                <c:formatCode>General</c:formatCode>
                <c:ptCount val="1"/>
                <c:pt idx="0">
                  <c:v>3.83</c:v>
                </c:pt>
              </c:numCache>
            </c:numRef>
          </c:val>
          <c:extLst>
            <c:ext xmlns:c16="http://schemas.microsoft.com/office/drawing/2014/chart" uri="{C3380CC4-5D6E-409C-BE32-E72D297353CC}">
              <c16:uniqueId val="{00000005-EAC9-44FE-80AF-0F97D26DAF54}"/>
            </c:ext>
          </c:extLst>
        </c:ser>
        <c:ser>
          <c:idx val="6"/>
          <c:order val="6"/>
          <c:tx>
            <c:strRef>
              <c:f>Blad1!$H$25</c:f>
              <c:strCache>
                <c:ptCount val="1"/>
                <c:pt idx="0">
                  <c:v>GSN</c:v>
                </c:pt>
              </c:strCache>
            </c:strRef>
          </c:tx>
          <c:spPr>
            <a:solidFill>
              <a:srgbClr val="FFC000"/>
            </a:solidFill>
            <a:ln>
              <a:noFill/>
            </a:ln>
            <a:effectLst/>
          </c:spPr>
          <c:invertIfNegative val="0"/>
          <c:val>
            <c:numRef>
              <c:f>Blad1!$H$26</c:f>
              <c:numCache>
                <c:formatCode>General</c:formatCode>
                <c:ptCount val="1"/>
                <c:pt idx="0">
                  <c:v>3.88</c:v>
                </c:pt>
              </c:numCache>
            </c:numRef>
          </c:val>
          <c:extLst>
            <c:ext xmlns:c16="http://schemas.microsoft.com/office/drawing/2014/chart" uri="{C3380CC4-5D6E-409C-BE32-E72D297353CC}">
              <c16:uniqueId val="{00000006-EAC9-44FE-80AF-0F97D26DAF54}"/>
            </c:ext>
          </c:extLst>
        </c:ser>
        <c:ser>
          <c:idx val="7"/>
          <c:order val="7"/>
          <c:tx>
            <c:strRef>
              <c:f>Blad1!$I$25</c:f>
              <c:strCache>
                <c:ptCount val="1"/>
                <c:pt idx="0">
                  <c:v>UAN</c:v>
                </c:pt>
              </c:strCache>
            </c:strRef>
          </c:tx>
          <c:spPr>
            <a:solidFill>
              <a:srgbClr val="FF0000"/>
            </a:solidFill>
            <a:ln>
              <a:noFill/>
            </a:ln>
            <a:effectLst/>
          </c:spPr>
          <c:invertIfNegative val="0"/>
          <c:val>
            <c:numRef>
              <c:f>Blad1!$I$26</c:f>
              <c:numCache>
                <c:formatCode>General</c:formatCode>
                <c:ptCount val="1"/>
                <c:pt idx="0">
                  <c:v>3.91</c:v>
                </c:pt>
              </c:numCache>
            </c:numRef>
          </c:val>
          <c:extLst>
            <c:ext xmlns:c16="http://schemas.microsoft.com/office/drawing/2014/chart" uri="{C3380CC4-5D6E-409C-BE32-E72D297353CC}">
              <c16:uniqueId val="{00000007-EAC9-44FE-80AF-0F97D26DAF54}"/>
            </c:ext>
          </c:extLst>
        </c:ser>
        <c:ser>
          <c:idx val="8"/>
          <c:order val="8"/>
          <c:tx>
            <c:strRef>
              <c:f>Blad1!$J$25</c:f>
              <c:strCache>
                <c:ptCount val="1"/>
                <c:pt idx="0">
                  <c:v>KF</c:v>
                </c:pt>
              </c:strCache>
            </c:strRef>
          </c:tx>
          <c:spPr>
            <a:solidFill>
              <a:schemeClr val="bg2">
                <a:lumMod val="50000"/>
              </a:schemeClr>
            </a:solidFill>
            <a:ln>
              <a:noFill/>
            </a:ln>
            <a:effectLst/>
          </c:spPr>
          <c:invertIfNegative val="0"/>
          <c:val>
            <c:numRef>
              <c:f>Blad1!$J$26</c:f>
              <c:numCache>
                <c:formatCode>General</c:formatCode>
                <c:ptCount val="1"/>
                <c:pt idx="0">
                  <c:v>3.95</c:v>
                </c:pt>
              </c:numCache>
            </c:numRef>
          </c:val>
          <c:extLst>
            <c:ext xmlns:c16="http://schemas.microsoft.com/office/drawing/2014/chart" uri="{C3380CC4-5D6E-409C-BE32-E72D297353CC}">
              <c16:uniqueId val="{00000008-EAC9-44FE-80AF-0F97D26DAF54}"/>
            </c:ext>
          </c:extLst>
        </c:ser>
        <c:ser>
          <c:idx val="9"/>
          <c:order val="9"/>
          <c:tx>
            <c:strRef>
              <c:f>Blad1!$K$25</c:f>
              <c:strCache>
                <c:ptCount val="1"/>
                <c:pt idx="0">
                  <c:v>FSN</c:v>
                </c:pt>
              </c:strCache>
            </c:strRef>
          </c:tx>
          <c:spPr>
            <a:solidFill>
              <a:srgbClr val="0033CC"/>
            </a:solidFill>
            <a:ln>
              <a:noFill/>
            </a:ln>
            <a:effectLst/>
          </c:spPr>
          <c:invertIfNegative val="0"/>
          <c:val>
            <c:numRef>
              <c:f>Blad1!$K$26</c:f>
              <c:numCache>
                <c:formatCode>General</c:formatCode>
                <c:ptCount val="1"/>
                <c:pt idx="0">
                  <c:v>4</c:v>
                </c:pt>
              </c:numCache>
            </c:numRef>
          </c:val>
          <c:extLst>
            <c:ext xmlns:c16="http://schemas.microsoft.com/office/drawing/2014/chart" uri="{C3380CC4-5D6E-409C-BE32-E72D297353CC}">
              <c16:uniqueId val="{00000009-EAC9-44FE-80AF-0F97D26DAF54}"/>
            </c:ext>
          </c:extLst>
        </c:ser>
        <c:ser>
          <c:idx val="10"/>
          <c:order val="10"/>
          <c:tx>
            <c:strRef>
              <c:f>Blad1!$L$25</c:f>
              <c:strCache>
                <c:ptCount val="1"/>
                <c:pt idx="0">
                  <c:v>BN</c:v>
                </c:pt>
              </c:strCache>
            </c:strRef>
          </c:tx>
          <c:spPr>
            <a:solidFill>
              <a:srgbClr val="008080"/>
            </a:solidFill>
            <a:ln>
              <a:noFill/>
            </a:ln>
            <a:effectLst/>
          </c:spPr>
          <c:invertIfNegative val="0"/>
          <c:val>
            <c:numRef>
              <c:f>Blad1!$L$26</c:f>
              <c:numCache>
                <c:formatCode>General</c:formatCode>
                <c:ptCount val="1"/>
                <c:pt idx="0">
                  <c:v>4.13</c:v>
                </c:pt>
              </c:numCache>
            </c:numRef>
          </c:val>
          <c:extLst>
            <c:ext xmlns:c16="http://schemas.microsoft.com/office/drawing/2014/chart" uri="{C3380CC4-5D6E-409C-BE32-E72D297353CC}">
              <c16:uniqueId val="{0000000A-EAC9-44FE-80AF-0F97D26DAF54}"/>
            </c:ext>
          </c:extLst>
        </c:ser>
        <c:ser>
          <c:idx val="11"/>
          <c:order val="11"/>
          <c:tx>
            <c:strRef>
              <c:f>Blad1!$M$25</c:f>
              <c:strCache>
                <c:ptCount val="1"/>
                <c:pt idx="0">
                  <c:v>VN</c:v>
                </c:pt>
              </c:strCache>
            </c:strRef>
          </c:tx>
          <c:spPr>
            <a:solidFill>
              <a:schemeClr val="bg1">
                <a:lumMod val="65000"/>
              </a:schemeClr>
            </a:solidFill>
            <a:ln>
              <a:noFill/>
            </a:ln>
            <a:effectLst/>
          </c:spPr>
          <c:invertIfNegative val="0"/>
          <c:val>
            <c:numRef>
              <c:f>Blad1!$M$26</c:f>
              <c:numCache>
                <c:formatCode>General</c:formatCode>
                <c:ptCount val="1"/>
                <c:pt idx="0">
                  <c:v>4.2699999999999996</c:v>
                </c:pt>
              </c:numCache>
            </c:numRef>
          </c:val>
          <c:extLst>
            <c:ext xmlns:c16="http://schemas.microsoft.com/office/drawing/2014/chart" uri="{C3380CC4-5D6E-409C-BE32-E72D297353CC}">
              <c16:uniqueId val="{0000000B-EAC9-44FE-80AF-0F97D26DAF54}"/>
            </c:ext>
          </c:extLst>
        </c:ser>
        <c:ser>
          <c:idx val="12"/>
          <c:order val="12"/>
          <c:tx>
            <c:strRef>
              <c:f>Blad1!$N$25</c:f>
              <c:strCache>
                <c:ptCount val="1"/>
                <c:pt idx="0">
                  <c:v>KN</c:v>
                </c:pt>
              </c:strCache>
            </c:strRef>
          </c:tx>
          <c:spPr>
            <a:solidFill>
              <a:srgbClr val="00B050"/>
            </a:solidFill>
            <a:ln>
              <a:noFill/>
            </a:ln>
            <a:effectLst/>
          </c:spPr>
          <c:invertIfNegative val="0"/>
          <c:val>
            <c:numRef>
              <c:f>Blad1!$N$26</c:f>
              <c:numCache>
                <c:formatCode>General</c:formatCode>
                <c:ptCount val="1"/>
                <c:pt idx="0">
                  <c:v>4.33</c:v>
                </c:pt>
              </c:numCache>
            </c:numRef>
          </c:val>
          <c:extLst>
            <c:ext xmlns:c16="http://schemas.microsoft.com/office/drawing/2014/chart" uri="{C3380CC4-5D6E-409C-BE32-E72D297353CC}">
              <c16:uniqueId val="{0000000C-EAC9-44FE-80AF-0F97D26DAF54}"/>
            </c:ext>
          </c:extLst>
        </c:ser>
        <c:ser>
          <c:idx val="13"/>
          <c:order val="13"/>
          <c:tx>
            <c:strRef>
              <c:f>Blad1!$O$25</c:f>
              <c:strCache>
                <c:ptCount val="1"/>
                <c:pt idx="0">
                  <c:v>KDNS</c:v>
                </c:pt>
              </c:strCache>
            </c:strRef>
          </c:tx>
          <c:spPr>
            <a:solidFill>
              <a:schemeClr val="accent6">
                <a:lumMod val="75000"/>
              </a:schemeClr>
            </a:solidFill>
            <a:ln>
              <a:noFill/>
            </a:ln>
            <a:effectLst/>
          </c:spPr>
          <c:invertIfNegative val="0"/>
          <c:val>
            <c:numRef>
              <c:f>Blad1!$O$26</c:f>
              <c:numCache>
                <c:formatCode>General</c:formatCode>
                <c:ptCount val="1"/>
                <c:pt idx="0">
                  <c:v>4.33</c:v>
                </c:pt>
              </c:numCache>
            </c:numRef>
          </c:val>
          <c:extLst>
            <c:ext xmlns:c16="http://schemas.microsoft.com/office/drawing/2014/chart" uri="{C3380CC4-5D6E-409C-BE32-E72D297353CC}">
              <c16:uniqueId val="{0000000D-EAC9-44FE-80AF-0F97D26DAF54}"/>
            </c:ext>
          </c:extLst>
        </c:ser>
        <c:ser>
          <c:idx val="14"/>
          <c:order val="14"/>
          <c:tx>
            <c:strRef>
              <c:f>Blad1!$P$25</c:f>
              <c:strCache>
                <c:ptCount val="1"/>
                <c:pt idx="0">
                  <c:v>NF</c:v>
                </c:pt>
              </c:strCache>
            </c:strRef>
          </c:tx>
          <c:spPr>
            <a:solidFill>
              <a:srgbClr val="002060"/>
            </a:solidFill>
            <a:ln>
              <a:noFill/>
            </a:ln>
            <a:effectLst/>
          </c:spPr>
          <c:invertIfNegative val="0"/>
          <c:val>
            <c:numRef>
              <c:f>Blad1!$P$26</c:f>
              <c:numCache>
                <c:formatCode>General</c:formatCode>
                <c:ptCount val="1"/>
                <c:pt idx="0">
                  <c:v>4.4000000000000004</c:v>
                </c:pt>
              </c:numCache>
            </c:numRef>
          </c:val>
          <c:extLst>
            <c:ext xmlns:c16="http://schemas.microsoft.com/office/drawing/2014/chart" uri="{C3380CC4-5D6E-409C-BE32-E72D297353CC}">
              <c16:uniqueId val="{0000000E-EAC9-44FE-80AF-0F97D26DAF54}"/>
            </c:ext>
          </c:extLst>
        </c:ser>
        <c:ser>
          <c:idx val="15"/>
          <c:order val="15"/>
          <c:tx>
            <c:strRef>
              <c:f>Blad1!$Q$25</c:f>
              <c:strCache>
                <c:ptCount val="1"/>
                <c:pt idx="0">
                  <c:v>MOKN</c:v>
                </c:pt>
              </c:strCache>
            </c:strRef>
          </c:tx>
          <c:spPr>
            <a:solidFill>
              <a:srgbClr val="800000"/>
            </a:solidFill>
            <a:ln>
              <a:noFill/>
            </a:ln>
            <a:effectLst/>
          </c:spPr>
          <c:invertIfNegative val="0"/>
          <c:val>
            <c:numRef>
              <c:f>Blad1!$Q$26</c:f>
              <c:numCache>
                <c:formatCode>General</c:formatCode>
                <c:ptCount val="1"/>
                <c:pt idx="0">
                  <c:v>4.5</c:v>
                </c:pt>
              </c:numCache>
            </c:numRef>
          </c:val>
          <c:extLst>
            <c:ext xmlns:c16="http://schemas.microsoft.com/office/drawing/2014/chart" uri="{C3380CC4-5D6E-409C-BE32-E72D297353CC}">
              <c16:uniqueId val="{0000000F-EAC9-44FE-80AF-0F97D26DAF54}"/>
            </c:ext>
          </c:extLst>
        </c:ser>
        <c:ser>
          <c:idx val="16"/>
          <c:order val="16"/>
          <c:tx>
            <c:strRef>
              <c:f>Blad1!$R$25</c:f>
              <c:strCache>
                <c:ptCount val="1"/>
                <c:pt idx="0">
                  <c:v>NIFF</c:v>
                </c:pt>
              </c:strCache>
            </c:strRef>
          </c:tx>
          <c:spPr>
            <a:solidFill>
              <a:srgbClr val="FFFF00"/>
            </a:solidFill>
            <a:ln>
              <a:noFill/>
            </a:ln>
            <a:effectLst/>
          </c:spPr>
          <c:invertIfNegative val="0"/>
          <c:val>
            <c:numRef>
              <c:f>Blad1!$R$26</c:f>
              <c:numCache>
                <c:formatCode>General</c:formatCode>
                <c:ptCount val="1"/>
                <c:pt idx="0">
                  <c:v>4.5</c:v>
                </c:pt>
              </c:numCache>
            </c:numRef>
          </c:val>
          <c:extLst>
            <c:ext xmlns:c16="http://schemas.microsoft.com/office/drawing/2014/chart" uri="{C3380CC4-5D6E-409C-BE32-E72D297353CC}">
              <c16:uniqueId val="{00000010-EAC9-44FE-80AF-0F97D26DAF54}"/>
            </c:ext>
          </c:extLst>
        </c:ser>
        <c:ser>
          <c:idx val="17"/>
          <c:order val="17"/>
          <c:tx>
            <c:strRef>
              <c:f>Blad1!$S$25</c:f>
              <c:strCache>
                <c:ptCount val="1"/>
                <c:pt idx="0">
                  <c:v>REV</c:v>
                </c:pt>
              </c:strCache>
            </c:strRef>
          </c:tx>
          <c:spPr>
            <a:solidFill>
              <a:srgbClr val="FF5050"/>
            </a:solidFill>
            <a:ln>
              <a:noFill/>
            </a:ln>
            <a:effectLst/>
          </c:spPr>
          <c:invertIfNegative val="0"/>
          <c:val>
            <c:numRef>
              <c:f>Blad1!$S$26</c:f>
              <c:numCache>
                <c:formatCode>General</c:formatCode>
                <c:ptCount val="1"/>
                <c:pt idx="0">
                  <c:v>4.5</c:v>
                </c:pt>
              </c:numCache>
            </c:numRef>
          </c:val>
          <c:extLst>
            <c:ext xmlns:c16="http://schemas.microsoft.com/office/drawing/2014/chart" uri="{C3380CC4-5D6E-409C-BE32-E72D297353CC}">
              <c16:uniqueId val="{00000011-EAC9-44FE-80AF-0F97D26DAF54}"/>
            </c:ext>
          </c:extLst>
        </c:ser>
        <c:dLbls>
          <c:showLegendKey val="0"/>
          <c:showVal val="0"/>
          <c:showCatName val="0"/>
          <c:showSerName val="0"/>
          <c:showPercent val="0"/>
          <c:showBubbleSize val="0"/>
        </c:dLbls>
        <c:gapWidth val="219"/>
        <c:overlap val="-27"/>
        <c:axId val="989078992"/>
        <c:axId val="989071776"/>
      </c:barChart>
      <c:catAx>
        <c:axId val="989078992"/>
        <c:scaling>
          <c:orientation val="minMax"/>
        </c:scaling>
        <c:delete val="1"/>
        <c:axPos val="b"/>
        <c:numFmt formatCode="General" sourceLinked="1"/>
        <c:majorTickMark val="none"/>
        <c:minorTickMark val="none"/>
        <c:tickLblPos val="nextTo"/>
        <c:crossAx val="989071776"/>
        <c:crosses val="autoZero"/>
        <c:auto val="1"/>
        <c:lblAlgn val="ctr"/>
        <c:lblOffset val="100"/>
        <c:noMultiLvlLbl val="0"/>
      </c:catAx>
      <c:valAx>
        <c:axId val="9890717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989078992"/>
        <c:crosses val="autoZero"/>
        <c:crossBetween val="between"/>
      </c:valAx>
      <c:spPr>
        <a:noFill/>
        <a:ln>
          <a:noFill/>
        </a:ln>
        <a:effectLst/>
      </c:spPr>
    </c:plotArea>
    <c:legend>
      <c:legendPos val="b"/>
      <c:layout>
        <c:manualLayout>
          <c:xMode val="edge"/>
          <c:yMode val="edge"/>
          <c:x val="0.11489497957096578"/>
          <c:y val="0.88958508208891529"/>
          <c:w val="0.77493692052732943"/>
          <c:h val="7.9221166657485992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Beslut verkställs och följs upp på ett ändamålsenligt sätt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Blad1!$B$54</c:f>
              <c:strCache>
                <c:ptCount val="1"/>
                <c:pt idx="0">
                  <c:v>ÄN</c:v>
                </c:pt>
              </c:strCache>
            </c:strRef>
          </c:tx>
          <c:spPr>
            <a:solidFill>
              <a:srgbClr val="0066FF"/>
            </a:solidFill>
            <a:ln>
              <a:noFill/>
            </a:ln>
            <a:effectLst/>
          </c:spPr>
          <c:invertIfNegative val="0"/>
          <c:val>
            <c:numRef>
              <c:f>Blad1!$B$55</c:f>
              <c:numCache>
                <c:formatCode>General</c:formatCode>
                <c:ptCount val="1"/>
                <c:pt idx="0">
                  <c:v>3</c:v>
                </c:pt>
              </c:numCache>
            </c:numRef>
          </c:val>
          <c:extLst>
            <c:ext xmlns:c16="http://schemas.microsoft.com/office/drawing/2014/chart" uri="{C3380CC4-5D6E-409C-BE32-E72D297353CC}">
              <c16:uniqueId val="{00000000-8A3F-4759-9FDE-F3962F615170}"/>
            </c:ext>
          </c:extLst>
        </c:ser>
        <c:ser>
          <c:idx val="1"/>
          <c:order val="1"/>
          <c:tx>
            <c:strRef>
              <c:f>Blad1!$C$54</c:f>
              <c:strCache>
                <c:ptCount val="1"/>
                <c:pt idx="0">
                  <c:v>UAN</c:v>
                </c:pt>
              </c:strCache>
            </c:strRef>
          </c:tx>
          <c:spPr>
            <a:solidFill>
              <a:srgbClr val="FF0000"/>
            </a:solidFill>
            <a:ln>
              <a:noFill/>
            </a:ln>
            <a:effectLst/>
          </c:spPr>
          <c:invertIfNegative val="0"/>
          <c:val>
            <c:numRef>
              <c:f>Blad1!$C$55</c:f>
              <c:numCache>
                <c:formatCode>General</c:formatCode>
                <c:ptCount val="1"/>
                <c:pt idx="0">
                  <c:v>3.45</c:v>
                </c:pt>
              </c:numCache>
            </c:numRef>
          </c:val>
          <c:extLst>
            <c:ext xmlns:c16="http://schemas.microsoft.com/office/drawing/2014/chart" uri="{C3380CC4-5D6E-409C-BE32-E72D297353CC}">
              <c16:uniqueId val="{00000001-8A3F-4759-9FDE-F3962F615170}"/>
            </c:ext>
          </c:extLst>
        </c:ser>
        <c:ser>
          <c:idx val="2"/>
          <c:order val="2"/>
          <c:tx>
            <c:strRef>
              <c:f>Blad1!$D$54</c:f>
              <c:strCache>
                <c:ptCount val="1"/>
                <c:pt idx="0">
                  <c:v>FN</c:v>
                </c:pt>
              </c:strCache>
            </c:strRef>
          </c:tx>
          <c:spPr>
            <a:solidFill>
              <a:srgbClr val="00CCFF"/>
            </a:solidFill>
            <a:ln>
              <a:noFill/>
            </a:ln>
            <a:effectLst/>
          </c:spPr>
          <c:invertIfNegative val="0"/>
          <c:val>
            <c:numRef>
              <c:f>Blad1!$D$55</c:f>
              <c:numCache>
                <c:formatCode>General</c:formatCode>
                <c:ptCount val="1"/>
                <c:pt idx="0">
                  <c:v>3.5</c:v>
                </c:pt>
              </c:numCache>
            </c:numRef>
          </c:val>
          <c:extLst>
            <c:ext xmlns:c16="http://schemas.microsoft.com/office/drawing/2014/chart" uri="{C3380CC4-5D6E-409C-BE32-E72D297353CC}">
              <c16:uniqueId val="{00000002-8A3F-4759-9FDE-F3962F615170}"/>
            </c:ext>
          </c:extLst>
        </c:ser>
        <c:ser>
          <c:idx val="3"/>
          <c:order val="3"/>
          <c:tx>
            <c:strRef>
              <c:f>Blad1!$E$54</c:f>
              <c:strCache>
                <c:ptCount val="1"/>
                <c:pt idx="0">
                  <c:v>KS</c:v>
                </c:pt>
              </c:strCache>
            </c:strRef>
          </c:tx>
          <c:spPr>
            <a:solidFill>
              <a:srgbClr val="CC00FF"/>
            </a:solidFill>
            <a:ln>
              <a:noFill/>
            </a:ln>
            <a:effectLst/>
          </c:spPr>
          <c:invertIfNegative val="0"/>
          <c:val>
            <c:numRef>
              <c:f>Blad1!$E$55</c:f>
              <c:numCache>
                <c:formatCode>General</c:formatCode>
                <c:ptCount val="1"/>
                <c:pt idx="0">
                  <c:v>3.53</c:v>
                </c:pt>
              </c:numCache>
            </c:numRef>
          </c:val>
          <c:extLst>
            <c:ext xmlns:c16="http://schemas.microsoft.com/office/drawing/2014/chart" uri="{C3380CC4-5D6E-409C-BE32-E72D297353CC}">
              <c16:uniqueId val="{00000003-8A3F-4759-9FDE-F3962F615170}"/>
            </c:ext>
          </c:extLst>
        </c:ser>
        <c:ser>
          <c:idx val="4"/>
          <c:order val="4"/>
          <c:tx>
            <c:strRef>
              <c:f>Blad1!$F$54</c:f>
              <c:strCache>
                <c:ptCount val="1"/>
                <c:pt idx="0">
                  <c:v>KF</c:v>
                </c:pt>
              </c:strCache>
            </c:strRef>
          </c:tx>
          <c:spPr>
            <a:solidFill>
              <a:schemeClr val="bg2">
                <a:lumMod val="50000"/>
              </a:schemeClr>
            </a:solidFill>
            <a:ln>
              <a:noFill/>
            </a:ln>
            <a:effectLst/>
          </c:spPr>
          <c:invertIfNegative val="0"/>
          <c:val>
            <c:numRef>
              <c:f>Blad1!$F$55</c:f>
              <c:numCache>
                <c:formatCode>General</c:formatCode>
                <c:ptCount val="1"/>
                <c:pt idx="0">
                  <c:v>3.58</c:v>
                </c:pt>
              </c:numCache>
            </c:numRef>
          </c:val>
          <c:extLst>
            <c:ext xmlns:c16="http://schemas.microsoft.com/office/drawing/2014/chart" uri="{C3380CC4-5D6E-409C-BE32-E72D297353CC}">
              <c16:uniqueId val="{00000004-8A3F-4759-9FDE-F3962F615170}"/>
            </c:ext>
          </c:extLst>
        </c:ser>
        <c:ser>
          <c:idx val="5"/>
          <c:order val="5"/>
          <c:tx>
            <c:strRef>
              <c:f>Blad1!$G$54</c:f>
              <c:strCache>
                <c:ptCount val="1"/>
                <c:pt idx="0">
                  <c:v>FSN</c:v>
                </c:pt>
              </c:strCache>
            </c:strRef>
          </c:tx>
          <c:spPr>
            <a:solidFill>
              <a:srgbClr val="0033CC"/>
            </a:solidFill>
            <a:ln>
              <a:noFill/>
            </a:ln>
            <a:effectLst/>
          </c:spPr>
          <c:invertIfNegative val="0"/>
          <c:val>
            <c:numRef>
              <c:f>Blad1!$G$55</c:f>
              <c:numCache>
                <c:formatCode>General</c:formatCode>
                <c:ptCount val="1"/>
                <c:pt idx="0">
                  <c:v>3.67</c:v>
                </c:pt>
              </c:numCache>
            </c:numRef>
          </c:val>
          <c:extLst>
            <c:ext xmlns:c16="http://schemas.microsoft.com/office/drawing/2014/chart" uri="{C3380CC4-5D6E-409C-BE32-E72D297353CC}">
              <c16:uniqueId val="{00000005-8A3F-4759-9FDE-F3962F615170}"/>
            </c:ext>
          </c:extLst>
        </c:ser>
        <c:ser>
          <c:idx val="6"/>
          <c:order val="6"/>
          <c:tx>
            <c:strRef>
              <c:f>Blad1!$H$54</c:f>
              <c:strCache>
                <c:ptCount val="1"/>
                <c:pt idx="0">
                  <c:v>IFN</c:v>
                </c:pt>
              </c:strCache>
            </c:strRef>
          </c:tx>
          <c:spPr>
            <a:solidFill>
              <a:srgbClr val="FF0066"/>
            </a:solidFill>
            <a:ln>
              <a:noFill/>
            </a:ln>
            <a:effectLst/>
          </c:spPr>
          <c:invertIfNegative val="0"/>
          <c:val>
            <c:numRef>
              <c:f>Blad1!$H$55</c:f>
              <c:numCache>
                <c:formatCode>General</c:formatCode>
                <c:ptCount val="1"/>
                <c:pt idx="0">
                  <c:v>3.67</c:v>
                </c:pt>
              </c:numCache>
            </c:numRef>
          </c:val>
          <c:extLst>
            <c:ext xmlns:c16="http://schemas.microsoft.com/office/drawing/2014/chart" uri="{C3380CC4-5D6E-409C-BE32-E72D297353CC}">
              <c16:uniqueId val="{00000006-8A3F-4759-9FDE-F3962F615170}"/>
            </c:ext>
          </c:extLst>
        </c:ser>
        <c:ser>
          <c:idx val="7"/>
          <c:order val="7"/>
          <c:tx>
            <c:strRef>
              <c:f>Blad1!$I$54</c:f>
              <c:strCache>
                <c:ptCount val="1"/>
                <c:pt idx="0">
                  <c:v>GSN</c:v>
                </c:pt>
              </c:strCache>
            </c:strRef>
          </c:tx>
          <c:spPr>
            <a:solidFill>
              <a:srgbClr val="FFC000"/>
            </a:solidFill>
            <a:ln>
              <a:noFill/>
            </a:ln>
            <a:effectLst/>
          </c:spPr>
          <c:invertIfNegative val="0"/>
          <c:val>
            <c:numRef>
              <c:f>Blad1!$I$55</c:f>
              <c:numCache>
                <c:formatCode>General</c:formatCode>
                <c:ptCount val="1"/>
                <c:pt idx="0">
                  <c:v>3.88</c:v>
                </c:pt>
              </c:numCache>
            </c:numRef>
          </c:val>
          <c:extLst>
            <c:ext xmlns:c16="http://schemas.microsoft.com/office/drawing/2014/chart" uri="{C3380CC4-5D6E-409C-BE32-E72D297353CC}">
              <c16:uniqueId val="{00000007-8A3F-4759-9FDE-F3962F615170}"/>
            </c:ext>
          </c:extLst>
        </c:ser>
        <c:ser>
          <c:idx val="8"/>
          <c:order val="8"/>
          <c:tx>
            <c:strRef>
              <c:f>Blad1!$J$54</c:f>
              <c:strCache>
                <c:ptCount val="1"/>
                <c:pt idx="0">
                  <c:v>KDNS</c:v>
                </c:pt>
              </c:strCache>
            </c:strRef>
          </c:tx>
          <c:spPr>
            <a:solidFill>
              <a:schemeClr val="accent6">
                <a:lumMod val="75000"/>
              </a:schemeClr>
            </a:solidFill>
            <a:ln>
              <a:noFill/>
            </a:ln>
            <a:effectLst/>
          </c:spPr>
          <c:invertIfNegative val="0"/>
          <c:val>
            <c:numRef>
              <c:f>Blad1!$J$55</c:f>
              <c:numCache>
                <c:formatCode>General</c:formatCode>
                <c:ptCount val="1"/>
                <c:pt idx="0">
                  <c:v>3.89</c:v>
                </c:pt>
              </c:numCache>
            </c:numRef>
          </c:val>
          <c:extLst>
            <c:ext xmlns:c16="http://schemas.microsoft.com/office/drawing/2014/chart" uri="{C3380CC4-5D6E-409C-BE32-E72D297353CC}">
              <c16:uniqueId val="{00000008-8A3F-4759-9FDE-F3962F615170}"/>
            </c:ext>
          </c:extLst>
        </c:ser>
        <c:ser>
          <c:idx val="9"/>
          <c:order val="9"/>
          <c:tx>
            <c:strRef>
              <c:f>Blad1!$K$54</c:f>
              <c:strCache>
                <c:ptCount val="1"/>
                <c:pt idx="0">
                  <c:v>TN</c:v>
                </c:pt>
              </c:strCache>
            </c:strRef>
          </c:tx>
          <c:spPr>
            <a:solidFill>
              <a:srgbClr val="66FF33"/>
            </a:solidFill>
            <a:ln>
              <a:noFill/>
            </a:ln>
            <a:effectLst/>
          </c:spPr>
          <c:invertIfNegative val="0"/>
          <c:val>
            <c:numRef>
              <c:f>Blad1!$K$55</c:f>
              <c:numCache>
                <c:formatCode>General</c:formatCode>
                <c:ptCount val="1"/>
                <c:pt idx="0">
                  <c:v>4</c:v>
                </c:pt>
              </c:numCache>
            </c:numRef>
          </c:val>
          <c:extLst>
            <c:ext xmlns:c16="http://schemas.microsoft.com/office/drawing/2014/chart" uri="{C3380CC4-5D6E-409C-BE32-E72D297353CC}">
              <c16:uniqueId val="{00000009-8A3F-4759-9FDE-F3962F615170}"/>
            </c:ext>
          </c:extLst>
        </c:ser>
        <c:ser>
          <c:idx val="10"/>
          <c:order val="10"/>
          <c:tx>
            <c:strRef>
              <c:f>Blad1!$L$54</c:f>
              <c:strCache>
                <c:ptCount val="1"/>
                <c:pt idx="0">
                  <c:v>ÖFN</c:v>
                </c:pt>
              </c:strCache>
            </c:strRef>
          </c:tx>
          <c:spPr>
            <a:solidFill>
              <a:srgbClr val="CC3300"/>
            </a:solidFill>
            <a:ln>
              <a:noFill/>
            </a:ln>
            <a:effectLst/>
          </c:spPr>
          <c:invertIfNegative val="0"/>
          <c:val>
            <c:numRef>
              <c:f>Blad1!$L$55</c:f>
              <c:numCache>
                <c:formatCode>General</c:formatCode>
                <c:ptCount val="1"/>
                <c:pt idx="0">
                  <c:v>4</c:v>
                </c:pt>
              </c:numCache>
            </c:numRef>
          </c:val>
          <c:extLst>
            <c:ext xmlns:c16="http://schemas.microsoft.com/office/drawing/2014/chart" uri="{C3380CC4-5D6E-409C-BE32-E72D297353CC}">
              <c16:uniqueId val="{0000000A-8A3F-4759-9FDE-F3962F615170}"/>
            </c:ext>
          </c:extLst>
        </c:ser>
        <c:ser>
          <c:idx val="11"/>
          <c:order val="11"/>
          <c:tx>
            <c:strRef>
              <c:f>Blad1!$M$54</c:f>
              <c:strCache>
                <c:ptCount val="1"/>
                <c:pt idx="0">
                  <c:v>REV</c:v>
                </c:pt>
              </c:strCache>
            </c:strRef>
          </c:tx>
          <c:spPr>
            <a:solidFill>
              <a:srgbClr val="FF5050"/>
            </a:solidFill>
            <a:ln>
              <a:noFill/>
            </a:ln>
            <a:effectLst/>
          </c:spPr>
          <c:invertIfNegative val="0"/>
          <c:val>
            <c:numRef>
              <c:f>Blad1!$M$55</c:f>
              <c:numCache>
                <c:formatCode>General</c:formatCode>
                <c:ptCount val="1"/>
                <c:pt idx="0">
                  <c:v>4.17</c:v>
                </c:pt>
              </c:numCache>
            </c:numRef>
          </c:val>
          <c:extLst>
            <c:ext xmlns:c16="http://schemas.microsoft.com/office/drawing/2014/chart" uri="{C3380CC4-5D6E-409C-BE32-E72D297353CC}">
              <c16:uniqueId val="{0000000B-8A3F-4759-9FDE-F3962F615170}"/>
            </c:ext>
          </c:extLst>
        </c:ser>
        <c:ser>
          <c:idx val="12"/>
          <c:order val="12"/>
          <c:tx>
            <c:strRef>
              <c:f>Blad1!$N$54</c:f>
              <c:strCache>
                <c:ptCount val="1"/>
                <c:pt idx="0">
                  <c:v>VN</c:v>
                </c:pt>
              </c:strCache>
            </c:strRef>
          </c:tx>
          <c:spPr>
            <a:solidFill>
              <a:schemeClr val="bg1">
                <a:lumMod val="65000"/>
              </a:schemeClr>
            </a:solidFill>
            <a:ln>
              <a:noFill/>
            </a:ln>
            <a:effectLst/>
          </c:spPr>
          <c:invertIfNegative val="0"/>
          <c:val>
            <c:numRef>
              <c:f>Blad1!$N$55</c:f>
              <c:numCache>
                <c:formatCode>General</c:formatCode>
                <c:ptCount val="1"/>
                <c:pt idx="0">
                  <c:v>4.18</c:v>
                </c:pt>
              </c:numCache>
            </c:numRef>
          </c:val>
          <c:extLst>
            <c:ext xmlns:c16="http://schemas.microsoft.com/office/drawing/2014/chart" uri="{C3380CC4-5D6E-409C-BE32-E72D297353CC}">
              <c16:uniqueId val="{0000000C-8A3F-4759-9FDE-F3962F615170}"/>
            </c:ext>
          </c:extLst>
        </c:ser>
        <c:ser>
          <c:idx val="13"/>
          <c:order val="13"/>
          <c:tx>
            <c:strRef>
              <c:f>Blad1!$O$54</c:f>
              <c:strCache>
                <c:ptCount val="1"/>
                <c:pt idx="0">
                  <c:v>KN</c:v>
                </c:pt>
              </c:strCache>
            </c:strRef>
          </c:tx>
          <c:spPr>
            <a:solidFill>
              <a:srgbClr val="00B050"/>
            </a:solidFill>
            <a:ln>
              <a:noFill/>
            </a:ln>
            <a:effectLst/>
          </c:spPr>
          <c:invertIfNegative val="0"/>
          <c:val>
            <c:numRef>
              <c:f>Blad1!$O$55</c:f>
              <c:numCache>
                <c:formatCode>General</c:formatCode>
                <c:ptCount val="1"/>
                <c:pt idx="0">
                  <c:v>4.33</c:v>
                </c:pt>
              </c:numCache>
            </c:numRef>
          </c:val>
          <c:extLst>
            <c:ext xmlns:c16="http://schemas.microsoft.com/office/drawing/2014/chart" uri="{C3380CC4-5D6E-409C-BE32-E72D297353CC}">
              <c16:uniqueId val="{0000000D-8A3F-4759-9FDE-F3962F615170}"/>
            </c:ext>
          </c:extLst>
        </c:ser>
        <c:ser>
          <c:idx val="14"/>
          <c:order val="14"/>
          <c:tx>
            <c:strRef>
              <c:f>Blad1!$P$54</c:f>
              <c:strCache>
                <c:ptCount val="1"/>
                <c:pt idx="0">
                  <c:v>NIFF</c:v>
                </c:pt>
              </c:strCache>
            </c:strRef>
          </c:tx>
          <c:spPr>
            <a:solidFill>
              <a:srgbClr val="FFFF00"/>
            </a:solidFill>
            <a:ln>
              <a:noFill/>
            </a:ln>
            <a:effectLst/>
          </c:spPr>
          <c:invertIfNegative val="0"/>
          <c:val>
            <c:numRef>
              <c:f>Blad1!$P$55</c:f>
              <c:numCache>
                <c:formatCode>General</c:formatCode>
                <c:ptCount val="1"/>
                <c:pt idx="0">
                  <c:v>4.33</c:v>
                </c:pt>
              </c:numCache>
            </c:numRef>
          </c:val>
          <c:extLst>
            <c:ext xmlns:c16="http://schemas.microsoft.com/office/drawing/2014/chart" uri="{C3380CC4-5D6E-409C-BE32-E72D297353CC}">
              <c16:uniqueId val="{0000000E-8A3F-4759-9FDE-F3962F615170}"/>
            </c:ext>
          </c:extLst>
        </c:ser>
        <c:ser>
          <c:idx val="15"/>
          <c:order val="15"/>
          <c:tx>
            <c:strRef>
              <c:f>Blad1!$Q$54</c:f>
              <c:strCache>
                <c:ptCount val="1"/>
                <c:pt idx="0">
                  <c:v>NF</c:v>
                </c:pt>
              </c:strCache>
            </c:strRef>
          </c:tx>
          <c:spPr>
            <a:solidFill>
              <a:srgbClr val="002060"/>
            </a:solidFill>
            <a:ln>
              <a:noFill/>
            </a:ln>
            <a:effectLst/>
          </c:spPr>
          <c:invertIfNegative val="0"/>
          <c:val>
            <c:numRef>
              <c:f>Blad1!$Q$55</c:f>
              <c:numCache>
                <c:formatCode>General</c:formatCode>
                <c:ptCount val="1"/>
                <c:pt idx="0">
                  <c:v>4.4000000000000004</c:v>
                </c:pt>
              </c:numCache>
            </c:numRef>
          </c:val>
          <c:extLst>
            <c:ext xmlns:c16="http://schemas.microsoft.com/office/drawing/2014/chart" uri="{C3380CC4-5D6E-409C-BE32-E72D297353CC}">
              <c16:uniqueId val="{0000000F-8A3F-4759-9FDE-F3962F615170}"/>
            </c:ext>
          </c:extLst>
        </c:ser>
        <c:ser>
          <c:idx val="16"/>
          <c:order val="16"/>
          <c:tx>
            <c:strRef>
              <c:f>Blad1!$R$54</c:f>
              <c:strCache>
                <c:ptCount val="1"/>
                <c:pt idx="0">
                  <c:v>BN</c:v>
                </c:pt>
              </c:strCache>
            </c:strRef>
          </c:tx>
          <c:spPr>
            <a:solidFill>
              <a:srgbClr val="008080"/>
            </a:solidFill>
            <a:ln>
              <a:noFill/>
            </a:ln>
            <a:effectLst/>
          </c:spPr>
          <c:invertIfNegative val="0"/>
          <c:val>
            <c:numRef>
              <c:f>Blad1!$R$55</c:f>
              <c:numCache>
                <c:formatCode>General</c:formatCode>
                <c:ptCount val="1"/>
                <c:pt idx="0">
                  <c:v>4.5</c:v>
                </c:pt>
              </c:numCache>
            </c:numRef>
          </c:val>
          <c:extLst>
            <c:ext xmlns:c16="http://schemas.microsoft.com/office/drawing/2014/chart" uri="{C3380CC4-5D6E-409C-BE32-E72D297353CC}">
              <c16:uniqueId val="{00000010-8A3F-4759-9FDE-F3962F615170}"/>
            </c:ext>
          </c:extLst>
        </c:ser>
        <c:ser>
          <c:idx val="17"/>
          <c:order val="17"/>
          <c:tx>
            <c:strRef>
              <c:f>Blad1!$S$54</c:f>
              <c:strCache>
                <c:ptCount val="1"/>
                <c:pt idx="0">
                  <c:v>MOKN</c:v>
                </c:pt>
              </c:strCache>
            </c:strRef>
          </c:tx>
          <c:spPr>
            <a:solidFill>
              <a:srgbClr val="800000"/>
            </a:solidFill>
            <a:ln>
              <a:noFill/>
            </a:ln>
            <a:effectLst/>
          </c:spPr>
          <c:invertIfNegative val="0"/>
          <c:val>
            <c:numRef>
              <c:f>Blad1!$S$55</c:f>
              <c:numCache>
                <c:formatCode>General</c:formatCode>
                <c:ptCount val="1"/>
                <c:pt idx="0">
                  <c:v>4.75</c:v>
                </c:pt>
              </c:numCache>
            </c:numRef>
          </c:val>
          <c:extLst>
            <c:ext xmlns:c16="http://schemas.microsoft.com/office/drawing/2014/chart" uri="{C3380CC4-5D6E-409C-BE32-E72D297353CC}">
              <c16:uniqueId val="{00000011-8A3F-4759-9FDE-F3962F615170}"/>
            </c:ext>
          </c:extLst>
        </c:ser>
        <c:dLbls>
          <c:showLegendKey val="0"/>
          <c:showVal val="0"/>
          <c:showCatName val="0"/>
          <c:showSerName val="0"/>
          <c:showPercent val="0"/>
          <c:showBubbleSize val="0"/>
        </c:dLbls>
        <c:gapWidth val="219"/>
        <c:overlap val="-27"/>
        <c:axId val="712375640"/>
        <c:axId val="712374984"/>
      </c:barChart>
      <c:catAx>
        <c:axId val="712375640"/>
        <c:scaling>
          <c:orientation val="minMax"/>
        </c:scaling>
        <c:delete val="1"/>
        <c:axPos val="b"/>
        <c:numFmt formatCode="General" sourceLinked="1"/>
        <c:majorTickMark val="none"/>
        <c:minorTickMark val="none"/>
        <c:tickLblPos val="nextTo"/>
        <c:crossAx val="712374984"/>
        <c:crosses val="autoZero"/>
        <c:auto val="1"/>
        <c:lblAlgn val="ctr"/>
        <c:lblOffset val="100"/>
        <c:noMultiLvlLbl val="0"/>
      </c:catAx>
      <c:valAx>
        <c:axId val="7123749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12375640"/>
        <c:crosses val="autoZero"/>
        <c:crossBetween val="between"/>
      </c:valAx>
      <c:spPr>
        <a:noFill/>
        <a:ln>
          <a:noFill/>
        </a:ln>
        <a:effectLst/>
      </c:spPr>
    </c:plotArea>
    <c:legend>
      <c:legendPos val="b"/>
      <c:layout>
        <c:manualLayout>
          <c:xMode val="edge"/>
          <c:yMode val="edge"/>
          <c:x val="0.1301053487024123"/>
          <c:y val="0.91844877679060166"/>
          <c:w val="0.8198945185078953"/>
          <c:h val="8.1551223209398296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Jag som förtroendevald får tillräcklig information från tjänstemännen för att kunna fullgöra mitt uppdrag</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manualLayout>
          <c:layoutTarget val="inner"/>
          <c:xMode val="edge"/>
          <c:yMode val="edge"/>
          <c:x val="5.3533251397726661E-2"/>
          <c:y val="0.18327216698010992"/>
          <c:w val="0.92098901650032594"/>
          <c:h val="0.66179498260543168"/>
        </c:manualLayout>
      </c:layout>
      <c:barChart>
        <c:barDir val="col"/>
        <c:grouping val="clustered"/>
        <c:varyColors val="0"/>
        <c:ser>
          <c:idx val="0"/>
          <c:order val="0"/>
          <c:tx>
            <c:strRef>
              <c:f>Blad1!$B$83</c:f>
              <c:strCache>
                <c:ptCount val="1"/>
                <c:pt idx="0">
                  <c:v>TN</c:v>
                </c:pt>
              </c:strCache>
            </c:strRef>
          </c:tx>
          <c:spPr>
            <a:solidFill>
              <a:srgbClr val="66FF33"/>
            </a:solidFill>
            <a:ln>
              <a:noFill/>
            </a:ln>
            <a:effectLst/>
          </c:spPr>
          <c:invertIfNegative val="0"/>
          <c:val>
            <c:numRef>
              <c:f>Blad1!$B$84</c:f>
              <c:numCache>
                <c:formatCode>General</c:formatCode>
                <c:ptCount val="1"/>
                <c:pt idx="0">
                  <c:v>3.33</c:v>
                </c:pt>
              </c:numCache>
            </c:numRef>
          </c:val>
          <c:extLst>
            <c:ext xmlns:c16="http://schemas.microsoft.com/office/drawing/2014/chart" uri="{C3380CC4-5D6E-409C-BE32-E72D297353CC}">
              <c16:uniqueId val="{00000000-609C-46BF-962B-5BCEECE76B78}"/>
            </c:ext>
          </c:extLst>
        </c:ser>
        <c:ser>
          <c:idx val="1"/>
          <c:order val="1"/>
          <c:tx>
            <c:strRef>
              <c:f>Blad1!$C$83</c:f>
              <c:strCache>
                <c:ptCount val="1"/>
                <c:pt idx="0">
                  <c:v>ÄN</c:v>
                </c:pt>
              </c:strCache>
            </c:strRef>
          </c:tx>
          <c:spPr>
            <a:solidFill>
              <a:srgbClr val="0066FF"/>
            </a:solidFill>
            <a:ln>
              <a:noFill/>
            </a:ln>
            <a:effectLst/>
          </c:spPr>
          <c:invertIfNegative val="0"/>
          <c:val>
            <c:numRef>
              <c:f>Blad1!$C$84</c:f>
              <c:numCache>
                <c:formatCode>General</c:formatCode>
                <c:ptCount val="1"/>
                <c:pt idx="0">
                  <c:v>3.33</c:v>
                </c:pt>
              </c:numCache>
            </c:numRef>
          </c:val>
          <c:extLst>
            <c:ext xmlns:c16="http://schemas.microsoft.com/office/drawing/2014/chart" uri="{C3380CC4-5D6E-409C-BE32-E72D297353CC}">
              <c16:uniqueId val="{00000001-609C-46BF-962B-5BCEECE76B78}"/>
            </c:ext>
          </c:extLst>
        </c:ser>
        <c:ser>
          <c:idx val="2"/>
          <c:order val="2"/>
          <c:tx>
            <c:strRef>
              <c:f>Blad1!$D$83</c:f>
              <c:strCache>
                <c:ptCount val="1"/>
                <c:pt idx="0">
                  <c:v>IFN</c:v>
                </c:pt>
              </c:strCache>
            </c:strRef>
          </c:tx>
          <c:spPr>
            <a:solidFill>
              <a:srgbClr val="FF0066"/>
            </a:solidFill>
            <a:ln>
              <a:noFill/>
            </a:ln>
            <a:effectLst/>
          </c:spPr>
          <c:invertIfNegative val="0"/>
          <c:val>
            <c:numRef>
              <c:f>Blad1!$D$84</c:f>
              <c:numCache>
                <c:formatCode>General</c:formatCode>
                <c:ptCount val="1"/>
                <c:pt idx="0">
                  <c:v>3.5</c:v>
                </c:pt>
              </c:numCache>
            </c:numRef>
          </c:val>
          <c:extLst>
            <c:ext xmlns:c16="http://schemas.microsoft.com/office/drawing/2014/chart" uri="{C3380CC4-5D6E-409C-BE32-E72D297353CC}">
              <c16:uniqueId val="{00000002-609C-46BF-962B-5BCEECE76B78}"/>
            </c:ext>
          </c:extLst>
        </c:ser>
        <c:ser>
          <c:idx val="3"/>
          <c:order val="3"/>
          <c:tx>
            <c:strRef>
              <c:f>Blad1!$E$83</c:f>
              <c:strCache>
                <c:ptCount val="1"/>
                <c:pt idx="0">
                  <c:v>KN</c:v>
                </c:pt>
              </c:strCache>
            </c:strRef>
          </c:tx>
          <c:spPr>
            <a:solidFill>
              <a:srgbClr val="00B050"/>
            </a:solidFill>
            <a:ln>
              <a:noFill/>
            </a:ln>
            <a:effectLst/>
          </c:spPr>
          <c:invertIfNegative val="0"/>
          <c:val>
            <c:numRef>
              <c:f>Blad1!$E$84</c:f>
              <c:numCache>
                <c:formatCode>General</c:formatCode>
                <c:ptCount val="1"/>
                <c:pt idx="0">
                  <c:v>3.67</c:v>
                </c:pt>
              </c:numCache>
            </c:numRef>
          </c:val>
          <c:extLst>
            <c:ext xmlns:c16="http://schemas.microsoft.com/office/drawing/2014/chart" uri="{C3380CC4-5D6E-409C-BE32-E72D297353CC}">
              <c16:uniqueId val="{00000003-609C-46BF-962B-5BCEECE76B78}"/>
            </c:ext>
          </c:extLst>
        </c:ser>
        <c:ser>
          <c:idx val="4"/>
          <c:order val="4"/>
          <c:tx>
            <c:strRef>
              <c:f>Blad1!$F$83</c:f>
              <c:strCache>
                <c:ptCount val="1"/>
                <c:pt idx="0">
                  <c:v>UAN</c:v>
                </c:pt>
              </c:strCache>
            </c:strRef>
          </c:tx>
          <c:spPr>
            <a:solidFill>
              <a:srgbClr val="FF0000"/>
            </a:solidFill>
            <a:ln>
              <a:noFill/>
            </a:ln>
            <a:effectLst/>
          </c:spPr>
          <c:invertIfNegative val="0"/>
          <c:val>
            <c:numRef>
              <c:f>Blad1!$F$84</c:f>
              <c:numCache>
                <c:formatCode>General</c:formatCode>
                <c:ptCount val="1"/>
                <c:pt idx="0">
                  <c:v>3.73</c:v>
                </c:pt>
              </c:numCache>
            </c:numRef>
          </c:val>
          <c:extLst>
            <c:ext xmlns:c16="http://schemas.microsoft.com/office/drawing/2014/chart" uri="{C3380CC4-5D6E-409C-BE32-E72D297353CC}">
              <c16:uniqueId val="{00000004-609C-46BF-962B-5BCEECE76B78}"/>
            </c:ext>
          </c:extLst>
        </c:ser>
        <c:ser>
          <c:idx val="5"/>
          <c:order val="5"/>
          <c:tx>
            <c:strRef>
              <c:f>Blad1!$G$83</c:f>
              <c:strCache>
                <c:ptCount val="1"/>
                <c:pt idx="0">
                  <c:v>KF</c:v>
                </c:pt>
              </c:strCache>
            </c:strRef>
          </c:tx>
          <c:spPr>
            <a:solidFill>
              <a:schemeClr val="bg2">
                <a:lumMod val="50000"/>
              </a:schemeClr>
            </a:solidFill>
            <a:ln>
              <a:noFill/>
            </a:ln>
            <a:effectLst/>
          </c:spPr>
          <c:invertIfNegative val="0"/>
          <c:val>
            <c:numRef>
              <c:f>Blad1!$G$84</c:f>
              <c:numCache>
                <c:formatCode>General</c:formatCode>
                <c:ptCount val="1"/>
                <c:pt idx="0">
                  <c:v>3.78</c:v>
                </c:pt>
              </c:numCache>
            </c:numRef>
          </c:val>
          <c:extLst>
            <c:ext xmlns:c16="http://schemas.microsoft.com/office/drawing/2014/chart" uri="{C3380CC4-5D6E-409C-BE32-E72D297353CC}">
              <c16:uniqueId val="{00000005-609C-46BF-962B-5BCEECE76B78}"/>
            </c:ext>
          </c:extLst>
        </c:ser>
        <c:ser>
          <c:idx val="6"/>
          <c:order val="6"/>
          <c:tx>
            <c:strRef>
              <c:f>Blad1!$H$83</c:f>
              <c:strCache>
                <c:ptCount val="1"/>
                <c:pt idx="0">
                  <c:v>GSN</c:v>
                </c:pt>
              </c:strCache>
            </c:strRef>
          </c:tx>
          <c:spPr>
            <a:solidFill>
              <a:srgbClr val="FFC000"/>
            </a:solidFill>
            <a:ln>
              <a:noFill/>
            </a:ln>
            <a:effectLst/>
          </c:spPr>
          <c:invertIfNegative val="0"/>
          <c:val>
            <c:numRef>
              <c:f>Blad1!$H$84</c:f>
              <c:numCache>
                <c:formatCode>General</c:formatCode>
                <c:ptCount val="1"/>
                <c:pt idx="0">
                  <c:v>4</c:v>
                </c:pt>
              </c:numCache>
            </c:numRef>
          </c:val>
          <c:extLst>
            <c:ext xmlns:c16="http://schemas.microsoft.com/office/drawing/2014/chart" uri="{C3380CC4-5D6E-409C-BE32-E72D297353CC}">
              <c16:uniqueId val="{00000006-609C-46BF-962B-5BCEECE76B78}"/>
            </c:ext>
          </c:extLst>
        </c:ser>
        <c:ser>
          <c:idx val="7"/>
          <c:order val="7"/>
          <c:tx>
            <c:strRef>
              <c:f>Blad1!$I$83</c:f>
              <c:strCache>
                <c:ptCount val="1"/>
                <c:pt idx="0">
                  <c:v>ÖFN</c:v>
                </c:pt>
              </c:strCache>
            </c:strRef>
          </c:tx>
          <c:spPr>
            <a:solidFill>
              <a:srgbClr val="CC3300"/>
            </a:solidFill>
            <a:ln>
              <a:noFill/>
            </a:ln>
            <a:effectLst/>
          </c:spPr>
          <c:invertIfNegative val="0"/>
          <c:val>
            <c:numRef>
              <c:f>Blad1!$I$84</c:f>
              <c:numCache>
                <c:formatCode>General</c:formatCode>
                <c:ptCount val="1"/>
                <c:pt idx="0">
                  <c:v>4</c:v>
                </c:pt>
              </c:numCache>
            </c:numRef>
          </c:val>
          <c:extLst>
            <c:ext xmlns:c16="http://schemas.microsoft.com/office/drawing/2014/chart" uri="{C3380CC4-5D6E-409C-BE32-E72D297353CC}">
              <c16:uniqueId val="{00000007-609C-46BF-962B-5BCEECE76B78}"/>
            </c:ext>
          </c:extLst>
        </c:ser>
        <c:ser>
          <c:idx val="8"/>
          <c:order val="8"/>
          <c:tx>
            <c:strRef>
              <c:f>Blad1!$J$83</c:f>
              <c:strCache>
                <c:ptCount val="1"/>
                <c:pt idx="0">
                  <c:v>KS</c:v>
                </c:pt>
              </c:strCache>
            </c:strRef>
          </c:tx>
          <c:spPr>
            <a:solidFill>
              <a:srgbClr val="CC00FF"/>
            </a:solidFill>
            <a:ln>
              <a:noFill/>
            </a:ln>
            <a:effectLst/>
          </c:spPr>
          <c:invertIfNegative val="0"/>
          <c:val>
            <c:numRef>
              <c:f>Blad1!$J$84</c:f>
              <c:numCache>
                <c:formatCode>General</c:formatCode>
                <c:ptCount val="1"/>
                <c:pt idx="0">
                  <c:v>4.07</c:v>
                </c:pt>
              </c:numCache>
            </c:numRef>
          </c:val>
          <c:extLst>
            <c:ext xmlns:c16="http://schemas.microsoft.com/office/drawing/2014/chart" uri="{C3380CC4-5D6E-409C-BE32-E72D297353CC}">
              <c16:uniqueId val="{00000008-609C-46BF-962B-5BCEECE76B78}"/>
            </c:ext>
          </c:extLst>
        </c:ser>
        <c:ser>
          <c:idx val="9"/>
          <c:order val="9"/>
          <c:tx>
            <c:strRef>
              <c:f>Blad1!$K$83</c:f>
              <c:strCache>
                <c:ptCount val="1"/>
                <c:pt idx="0">
                  <c:v>FN</c:v>
                </c:pt>
              </c:strCache>
            </c:strRef>
          </c:tx>
          <c:spPr>
            <a:solidFill>
              <a:srgbClr val="00CCFF"/>
            </a:solidFill>
            <a:ln>
              <a:noFill/>
            </a:ln>
            <a:effectLst/>
          </c:spPr>
          <c:invertIfNegative val="0"/>
          <c:val>
            <c:numRef>
              <c:f>Blad1!$K$84</c:f>
              <c:numCache>
                <c:formatCode>General</c:formatCode>
                <c:ptCount val="1"/>
                <c:pt idx="0">
                  <c:v>4.0999999999999996</c:v>
                </c:pt>
              </c:numCache>
            </c:numRef>
          </c:val>
          <c:extLst>
            <c:ext xmlns:c16="http://schemas.microsoft.com/office/drawing/2014/chart" uri="{C3380CC4-5D6E-409C-BE32-E72D297353CC}">
              <c16:uniqueId val="{00000009-609C-46BF-962B-5BCEECE76B78}"/>
            </c:ext>
          </c:extLst>
        </c:ser>
        <c:ser>
          <c:idx val="10"/>
          <c:order val="10"/>
          <c:tx>
            <c:strRef>
              <c:f>Blad1!$L$83</c:f>
              <c:strCache>
                <c:ptCount val="1"/>
                <c:pt idx="0">
                  <c:v>VN</c:v>
                </c:pt>
              </c:strCache>
            </c:strRef>
          </c:tx>
          <c:spPr>
            <a:solidFill>
              <a:schemeClr val="bg1">
                <a:lumMod val="65000"/>
              </a:schemeClr>
            </a:solidFill>
            <a:ln>
              <a:noFill/>
            </a:ln>
            <a:effectLst/>
          </c:spPr>
          <c:invertIfNegative val="0"/>
          <c:val>
            <c:numRef>
              <c:f>Blad1!$L$84</c:f>
              <c:numCache>
                <c:formatCode>General</c:formatCode>
                <c:ptCount val="1"/>
                <c:pt idx="0">
                  <c:v>4.18</c:v>
                </c:pt>
              </c:numCache>
            </c:numRef>
          </c:val>
          <c:extLst>
            <c:ext xmlns:c16="http://schemas.microsoft.com/office/drawing/2014/chart" uri="{C3380CC4-5D6E-409C-BE32-E72D297353CC}">
              <c16:uniqueId val="{0000000A-609C-46BF-962B-5BCEECE76B78}"/>
            </c:ext>
          </c:extLst>
        </c:ser>
        <c:ser>
          <c:idx val="11"/>
          <c:order val="11"/>
          <c:tx>
            <c:strRef>
              <c:f>Blad1!$M$83</c:f>
              <c:strCache>
                <c:ptCount val="1"/>
                <c:pt idx="0">
                  <c:v>KDNS</c:v>
                </c:pt>
              </c:strCache>
            </c:strRef>
          </c:tx>
          <c:spPr>
            <a:solidFill>
              <a:schemeClr val="accent6">
                <a:lumMod val="75000"/>
              </a:schemeClr>
            </a:solidFill>
            <a:ln>
              <a:noFill/>
            </a:ln>
            <a:effectLst/>
          </c:spPr>
          <c:invertIfNegative val="0"/>
          <c:val>
            <c:numRef>
              <c:f>Blad1!$M$84</c:f>
              <c:numCache>
                <c:formatCode>General</c:formatCode>
                <c:ptCount val="1"/>
                <c:pt idx="0">
                  <c:v>4.22</c:v>
                </c:pt>
              </c:numCache>
            </c:numRef>
          </c:val>
          <c:extLst>
            <c:ext xmlns:c16="http://schemas.microsoft.com/office/drawing/2014/chart" uri="{C3380CC4-5D6E-409C-BE32-E72D297353CC}">
              <c16:uniqueId val="{0000000B-609C-46BF-962B-5BCEECE76B78}"/>
            </c:ext>
          </c:extLst>
        </c:ser>
        <c:ser>
          <c:idx val="12"/>
          <c:order val="12"/>
          <c:tx>
            <c:strRef>
              <c:f>Blad1!$N$83</c:f>
              <c:strCache>
                <c:ptCount val="1"/>
                <c:pt idx="0">
                  <c:v>FSN</c:v>
                </c:pt>
              </c:strCache>
            </c:strRef>
          </c:tx>
          <c:spPr>
            <a:solidFill>
              <a:srgbClr val="0033CC"/>
            </a:solidFill>
            <a:ln>
              <a:noFill/>
            </a:ln>
            <a:effectLst/>
          </c:spPr>
          <c:invertIfNegative val="0"/>
          <c:val>
            <c:numRef>
              <c:f>Blad1!$N$84</c:f>
              <c:numCache>
                <c:formatCode>General</c:formatCode>
                <c:ptCount val="1"/>
                <c:pt idx="0">
                  <c:v>4.33</c:v>
                </c:pt>
              </c:numCache>
            </c:numRef>
          </c:val>
          <c:extLst>
            <c:ext xmlns:c16="http://schemas.microsoft.com/office/drawing/2014/chart" uri="{C3380CC4-5D6E-409C-BE32-E72D297353CC}">
              <c16:uniqueId val="{0000000C-609C-46BF-962B-5BCEECE76B78}"/>
            </c:ext>
          </c:extLst>
        </c:ser>
        <c:ser>
          <c:idx val="13"/>
          <c:order val="13"/>
          <c:tx>
            <c:strRef>
              <c:f>Blad1!$O$83</c:f>
              <c:strCache>
                <c:ptCount val="1"/>
                <c:pt idx="0">
                  <c:v>NIFF</c:v>
                </c:pt>
              </c:strCache>
            </c:strRef>
          </c:tx>
          <c:spPr>
            <a:solidFill>
              <a:srgbClr val="FFFF00"/>
            </a:solidFill>
            <a:ln>
              <a:noFill/>
            </a:ln>
            <a:effectLst/>
          </c:spPr>
          <c:invertIfNegative val="0"/>
          <c:val>
            <c:numRef>
              <c:f>Blad1!$O$84</c:f>
              <c:numCache>
                <c:formatCode>General</c:formatCode>
                <c:ptCount val="1"/>
                <c:pt idx="0">
                  <c:v>4.33</c:v>
                </c:pt>
              </c:numCache>
            </c:numRef>
          </c:val>
          <c:extLst>
            <c:ext xmlns:c16="http://schemas.microsoft.com/office/drawing/2014/chart" uri="{C3380CC4-5D6E-409C-BE32-E72D297353CC}">
              <c16:uniqueId val="{0000000D-609C-46BF-962B-5BCEECE76B78}"/>
            </c:ext>
          </c:extLst>
        </c:ser>
        <c:ser>
          <c:idx val="14"/>
          <c:order val="14"/>
          <c:tx>
            <c:strRef>
              <c:f>Blad1!$P$83</c:f>
              <c:strCache>
                <c:ptCount val="1"/>
                <c:pt idx="0">
                  <c:v>NF</c:v>
                </c:pt>
              </c:strCache>
            </c:strRef>
          </c:tx>
          <c:spPr>
            <a:solidFill>
              <a:srgbClr val="002060"/>
            </a:solidFill>
            <a:ln>
              <a:noFill/>
            </a:ln>
            <a:effectLst/>
          </c:spPr>
          <c:invertIfNegative val="0"/>
          <c:val>
            <c:numRef>
              <c:f>Blad1!$P$84</c:f>
              <c:numCache>
                <c:formatCode>General</c:formatCode>
                <c:ptCount val="1"/>
                <c:pt idx="0">
                  <c:v>4.4000000000000004</c:v>
                </c:pt>
              </c:numCache>
            </c:numRef>
          </c:val>
          <c:extLst>
            <c:ext xmlns:c16="http://schemas.microsoft.com/office/drawing/2014/chart" uri="{C3380CC4-5D6E-409C-BE32-E72D297353CC}">
              <c16:uniqueId val="{0000000E-609C-46BF-962B-5BCEECE76B78}"/>
            </c:ext>
          </c:extLst>
        </c:ser>
        <c:ser>
          <c:idx val="15"/>
          <c:order val="15"/>
          <c:tx>
            <c:strRef>
              <c:f>Blad1!$Q$83</c:f>
              <c:strCache>
                <c:ptCount val="1"/>
                <c:pt idx="0">
                  <c:v>MOKN</c:v>
                </c:pt>
              </c:strCache>
            </c:strRef>
          </c:tx>
          <c:spPr>
            <a:solidFill>
              <a:srgbClr val="800000"/>
            </a:solidFill>
            <a:ln>
              <a:noFill/>
            </a:ln>
            <a:effectLst/>
          </c:spPr>
          <c:invertIfNegative val="0"/>
          <c:val>
            <c:numRef>
              <c:f>Blad1!$Q$84</c:f>
              <c:numCache>
                <c:formatCode>General</c:formatCode>
                <c:ptCount val="1"/>
                <c:pt idx="0">
                  <c:v>4.5</c:v>
                </c:pt>
              </c:numCache>
            </c:numRef>
          </c:val>
          <c:extLst>
            <c:ext xmlns:c16="http://schemas.microsoft.com/office/drawing/2014/chart" uri="{C3380CC4-5D6E-409C-BE32-E72D297353CC}">
              <c16:uniqueId val="{0000000F-609C-46BF-962B-5BCEECE76B78}"/>
            </c:ext>
          </c:extLst>
        </c:ser>
        <c:ser>
          <c:idx val="16"/>
          <c:order val="16"/>
          <c:tx>
            <c:strRef>
              <c:f>Blad1!$R$83</c:f>
              <c:strCache>
                <c:ptCount val="1"/>
                <c:pt idx="0">
                  <c:v>REV</c:v>
                </c:pt>
              </c:strCache>
            </c:strRef>
          </c:tx>
          <c:spPr>
            <a:solidFill>
              <a:srgbClr val="FF5050"/>
            </a:solidFill>
            <a:ln>
              <a:noFill/>
            </a:ln>
            <a:effectLst/>
          </c:spPr>
          <c:invertIfNegative val="0"/>
          <c:val>
            <c:numRef>
              <c:f>Blad1!$R$84</c:f>
              <c:numCache>
                <c:formatCode>General</c:formatCode>
                <c:ptCount val="1"/>
                <c:pt idx="0">
                  <c:v>4.5</c:v>
                </c:pt>
              </c:numCache>
            </c:numRef>
          </c:val>
          <c:extLst>
            <c:ext xmlns:c16="http://schemas.microsoft.com/office/drawing/2014/chart" uri="{C3380CC4-5D6E-409C-BE32-E72D297353CC}">
              <c16:uniqueId val="{00000010-609C-46BF-962B-5BCEECE76B78}"/>
            </c:ext>
          </c:extLst>
        </c:ser>
        <c:ser>
          <c:idx val="17"/>
          <c:order val="17"/>
          <c:tx>
            <c:strRef>
              <c:f>Blad1!$S$83</c:f>
              <c:strCache>
                <c:ptCount val="1"/>
                <c:pt idx="0">
                  <c:v>BN</c:v>
                </c:pt>
              </c:strCache>
            </c:strRef>
          </c:tx>
          <c:spPr>
            <a:solidFill>
              <a:srgbClr val="008080"/>
            </a:solidFill>
            <a:ln>
              <a:noFill/>
            </a:ln>
            <a:effectLst/>
          </c:spPr>
          <c:invertIfNegative val="0"/>
          <c:val>
            <c:numRef>
              <c:f>Blad1!$S$84</c:f>
              <c:numCache>
                <c:formatCode>General</c:formatCode>
                <c:ptCount val="1"/>
                <c:pt idx="0">
                  <c:v>4.63</c:v>
                </c:pt>
              </c:numCache>
            </c:numRef>
          </c:val>
          <c:extLst>
            <c:ext xmlns:c16="http://schemas.microsoft.com/office/drawing/2014/chart" uri="{C3380CC4-5D6E-409C-BE32-E72D297353CC}">
              <c16:uniqueId val="{00000011-609C-46BF-962B-5BCEECE76B78}"/>
            </c:ext>
          </c:extLst>
        </c:ser>
        <c:dLbls>
          <c:showLegendKey val="0"/>
          <c:showVal val="0"/>
          <c:showCatName val="0"/>
          <c:showSerName val="0"/>
          <c:showPercent val="0"/>
          <c:showBubbleSize val="0"/>
        </c:dLbls>
        <c:gapWidth val="219"/>
        <c:overlap val="-27"/>
        <c:axId val="1123191096"/>
        <c:axId val="1123186832"/>
      </c:barChart>
      <c:catAx>
        <c:axId val="1123191096"/>
        <c:scaling>
          <c:orientation val="minMax"/>
        </c:scaling>
        <c:delete val="1"/>
        <c:axPos val="b"/>
        <c:numFmt formatCode="General" sourceLinked="1"/>
        <c:majorTickMark val="none"/>
        <c:minorTickMark val="none"/>
        <c:tickLblPos val="nextTo"/>
        <c:crossAx val="1123186832"/>
        <c:crosses val="autoZero"/>
        <c:auto val="1"/>
        <c:lblAlgn val="ctr"/>
        <c:lblOffset val="100"/>
        <c:noMultiLvlLbl val="0"/>
      </c:catAx>
      <c:valAx>
        <c:axId val="11231868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123191096"/>
        <c:crosses val="autoZero"/>
        <c:crossBetween val="between"/>
      </c:valAx>
      <c:spPr>
        <a:noFill/>
        <a:ln>
          <a:noFill/>
        </a:ln>
        <a:effectLst/>
      </c:spPr>
    </c:plotArea>
    <c:legend>
      <c:legendPos val="b"/>
      <c:layout>
        <c:manualLayout>
          <c:xMode val="edge"/>
          <c:yMode val="edge"/>
          <c:x val="9.6709129511677289E-2"/>
          <c:y val="0.87634509764938529"/>
          <c:w val="0.82144373673036097"/>
          <c:h val="0.11182904878386488"/>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sv-SE"/>
          </a:p>
        </p:txBody>
      </p:sp>
      <p:sp>
        <p:nvSpPr>
          <p:cNvPr id="3" name="Platshållare för datum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11DC9AA5-9B06-44F2-83FB-B42CD846C5DC}" type="datetimeFigureOut">
              <a:rPr lang="sv-SE" smtClean="0"/>
              <a:t>2022-09-22</a:t>
            </a:fld>
            <a:endParaRPr lang="sv-SE"/>
          </a:p>
        </p:txBody>
      </p:sp>
      <p:sp>
        <p:nvSpPr>
          <p:cNvPr id="4" name="Platshållare för bildobjekt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9048" tIns="49524" rIns="99048" bIns="49524" rtlCol="0" anchor="ctr"/>
          <a:lstStyle/>
          <a:p>
            <a:endParaRPr lang="sv-SE"/>
          </a:p>
        </p:txBody>
      </p:sp>
      <p:sp>
        <p:nvSpPr>
          <p:cNvPr id="5" name="Platshållare för anteckningar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sv-SE"/>
          </a:p>
        </p:txBody>
      </p:sp>
      <p:sp>
        <p:nvSpPr>
          <p:cNvPr id="7" name="Platshållare för bildnummer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8CCA0FA4-CF55-4012-8E05-68D82A7625D7}" type="slidenum">
              <a:rPr lang="sv-SE" smtClean="0"/>
              <a:t>‹#›</a:t>
            </a:fld>
            <a:endParaRPr lang="sv-SE"/>
          </a:p>
        </p:txBody>
      </p:sp>
    </p:spTree>
    <p:extLst>
      <p:ext uri="{BB962C8B-B14F-4D97-AF65-F5344CB8AC3E}">
        <p14:creationId xmlns:p14="http://schemas.microsoft.com/office/powerpoint/2010/main" val="3289303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77 % tillträtt vid MP början</a:t>
            </a:r>
          </a:p>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23 % tillträtt under MP</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effectLst/>
                <a:latin typeface="Calibri" panose="020F0502020204030204" pitchFamily="34" charset="0"/>
                <a:ea typeface="Calibri" panose="020F0502020204030204" pitchFamily="34" charset="0"/>
                <a:cs typeface="Times New Roman" panose="02020603050405020304" pitchFamily="18" charset="0"/>
              </a:rPr>
              <a:t>24 personer har angett att de tillträtt under MP. Av dessa tyckte 6 stycken att intron var bra. 25 % Kan inte skönja något mönster för vilka nämnder dessa tillhör. </a:t>
            </a:r>
          </a:p>
          <a:p>
            <a:endParaRPr lang="sv-SE" dirty="0"/>
          </a:p>
        </p:txBody>
      </p:sp>
      <p:sp>
        <p:nvSpPr>
          <p:cNvPr id="4" name="Platshållare för bildnummer 3"/>
          <p:cNvSpPr>
            <a:spLocks noGrp="1"/>
          </p:cNvSpPr>
          <p:nvPr>
            <p:ph type="sldNum" sz="quarter" idx="5"/>
          </p:nvPr>
        </p:nvSpPr>
        <p:spPr/>
        <p:txBody>
          <a:bodyPr/>
          <a:lstStyle/>
          <a:p>
            <a:fld id="{8CCA0FA4-CF55-4012-8E05-68D82A7625D7}" type="slidenum">
              <a:rPr lang="sv-SE" smtClean="0"/>
              <a:t>7</a:t>
            </a:fld>
            <a:endParaRPr lang="sv-SE"/>
          </a:p>
        </p:txBody>
      </p:sp>
    </p:spTree>
    <p:extLst>
      <p:ext uri="{BB962C8B-B14F-4D97-AF65-F5344CB8AC3E}">
        <p14:creationId xmlns:p14="http://schemas.microsoft.com/office/powerpoint/2010/main" val="271636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990478">
              <a:defRPr/>
            </a:pPr>
            <a:r>
              <a:rPr lang="en-US" dirty="0" err="1"/>
              <a:t>Praktiska</a:t>
            </a:r>
            <a:r>
              <a:rPr lang="en-US" dirty="0"/>
              <a:t> </a:t>
            </a:r>
            <a:r>
              <a:rPr lang="en-US" dirty="0" err="1"/>
              <a:t>funktioner</a:t>
            </a:r>
            <a:r>
              <a:rPr lang="en-US" dirty="0"/>
              <a:t>
</a:t>
            </a:r>
            <a:r>
              <a:rPr lang="en-US" dirty="0" err="1"/>
              <a:t>Som</a:t>
            </a:r>
            <a:r>
              <a:rPr lang="en-US" dirty="0"/>
              <a:t> </a:t>
            </a:r>
            <a:r>
              <a:rPr lang="en-US" dirty="0" err="1"/>
              <a:t>förtroendevald</a:t>
            </a:r>
            <a:r>
              <a:rPr lang="en-US" dirty="0"/>
              <a:t> </a:t>
            </a:r>
            <a:r>
              <a:rPr lang="en-US" dirty="0" err="1"/>
              <a:t>i</a:t>
            </a:r>
            <a:r>
              <a:rPr lang="en-US" dirty="0"/>
              <a:t> Västerås stad har du </a:t>
            </a:r>
            <a:r>
              <a:rPr lang="en-US" dirty="0" err="1"/>
              <a:t>fått</a:t>
            </a:r>
            <a:r>
              <a:rPr lang="en-US" dirty="0"/>
              <a:t> del av </a:t>
            </a:r>
            <a:r>
              <a:rPr lang="en-US" dirty="0" err="1"/>
              <a:t>alla</a:t>
            </a:r>
            <a:r>
              <a:rPr lang="en-US" dirty="0"/>
              <a:t> </a:t>
            </a:r>
            <a:r>
              <a:rPr lang="en-US" dirty="0" err="1"/>
              <a:t>eller</a:t>
            </a:r>
            <a:r>
              <a:rPr lang="en-US" dirty="0"/>
              <a:t> </a:t>
            </a:r>
            <a:r>
              <a:rPr lang="en-US" dirty="0" err="1"/>
              <a:t>några</a:t>
            </a:r>
            <a:r>
              <a:rPr lang="en-US" dirty="0"/>
              <a:t> av </a:t>
            </a:r>
            <a:r>
              <a:rPr lang="en-US" dirty="0" err="1"/>
              <a:t>följande</a:t>
            </a:r>
            <a:r>
              <a:rPr lang="en-US" dirty="0"/>
              <a:t> </a:t>
            </a:r>
            <a:r>
              <a:rPr lang="en-US" dirty="0" err="1"/>
              <a:t>praktiska</a:t>
            </a:r>
            <a:r>
              <a:rPr lang="en-US" dirty="0"/>
              <a:t> </a:t>
            </a:r>
            <a:r>
              <a:rPr lang="en-US" dirty="0" err="1"/>
              <a:t>funktioner</a:t>
            </a:r>
            <a:r>
              <a:rPr lang="en-US" dirty="0"/>
              <a:t> etc. </a:t>
            </a:r>
            <a:r>
              <a:rPr lang="en-US" dirty="0" err="1"/>
              <a:t>som</a:t>
            </a:r>
            <a:r>
              <a:rPr lang="en-US" dirty="0"/>
              <a:t> du </a:t>
            </a:r>
            <a:r>
              <a:rPr lang="en-US" dirty="0" err="1"/>
              <a:t>behöver</a:t>
            </a:r>
            <a:r>
              <a:rPr lang="en-US" dirty="0"/>
              <a:t> för </a:t>
            </a:r>
            <a:r>
              <a:rPr lang="en-US" dirty="0" err="1"/>
              <a:t>att</a:t>
            </a:r>
            <a:r>
              <a:rPr lang="en-US" dirty="0"/>
              <a:t> </a:t>
            </a:r>
            <a:r>
              <a:rPr lang="en-US" dirty="0" err="1"/>
              <a:t>kunna</a:t>
            </a:r>
            <a:r>
              <a:rPr lang="en-US" dirty="0"/>
              <a:t> </a:t>
            </a:r>
            <a:r>
              <a:rPr lang="en-US" dirty="0" err="1"/>
              <a:t>fullgöra</a:t>
            </a:r>
            <a:r>
              <a:rPr lang="en-US" dirty="0"/>
              <a:t> </a:t>
            </a:r>
            <a:r>
              <a:rPr lang="en-US" dirty="0" err="1"/>
              <a:t>ditt</a:t>
            </a:r>
            <a:r>
              <a:rPr lang="en-US" dirty="0"/>
              <a:t> </a:t>
            </a:r>
            <a:r>
              <a:rPr lang="en-US" dirty="0" err="1"/>
              <a:t>uppdrag</a:t>
            </a:r>
            <a:r>
              <a:rPr lang="en-US" dirty="0"/>
              <a:t>.
(Västerås </a:t>
            </a:r>
            <a:r>
              <a:rPr lang="en-US" dirty="0" err="1"/>
              <a:t>stads</a:t>
            </a:r>
            <a:r>
              <a:rPr lang="en-US" dirty="0"/>
              <a:t> e-</a:t>
            </a:r>
            <a:r>
              <a:rPr lang="en-US" dirty="0" err="1"/>
              <a:t>postadress</a:t>
            </a:r>
            <a:r>
              <a:rPr lang="en-US" dirty="0"/>
              <a:t> ska </a:t>
            </a:r>
            <a:r>
              <a:rPr lang="en-US" dirty="0" err="1"/>
              <a:t>användas</a:t>
            </a:r>
            <a:r>
              <a:rPr lang="en-US" dirty="0"/>
              <a:t> för all </a:t>
            </a:r>
            <a:r>
              <a:rPr lang="en-US" dirty="0" err="1"/>
              <a:t>verksamhetsrelaterad</a:t>
            </a:r>
            <a:r>
              <a:rPr lang="en-US" dirty="0"/>
              <a:t> information.)E-</a:t>
            </a:r>
            <a:r>
              <a:rPr lang="en-US" dirty="0" err="1"/>
              <a:t>postadress</a:t>
            </a:r>
            <a:r>
              <a:rPr lang="en-US" dirty="0"/>
              <a:t> </a:t>
            </a:r>
            <a:r>
              <a:rPr lang="en-US" dirty="0" err="1"/>
              <a:t>i</a:t>
            </a:r>
            <a:r>
              <a:rPr lang="en-US" dirty="0"/>
              <a:t> Västerås stad förnamn.efternamn@vasteras.se med </a:t>
            </a:r>
            <a:r>
              <a:rPr lang="en-US" dirty="0" err="1"/>
              <a:t>tillhörande</a:t>
            </a:r>
            <a:r>
              <a:rPr lang="en-US" dirty="0"/>
              <a:t> </a:t>
            </a:r>
            <a:r>
              <a:rPr lang="en-US" dirty="0" err="1"/>
              <a:t>kalender</a:t>
            </a:r>
            <a:r>
              <a:rPr lang="en-US" dirty="0"/>
              <a:t>, </a:t>
            </a:r>
            <a:r>
              <a:rPr lang="en-US" dirty="0" err="1"/>
              <a:t>m.m.</a:t>
            </a:r>
            <a:r>
              <a:rPr lang="en-US" dirty="0"/>
              <a:t> </a:t>
            </a:r>
            <a:r>
              <a:rPr lang="en-US" dirty="0" err="1"/>
              <a:t>i</a:t>
            </a:r>
            <a:r>
              <a:rPr lang="en-US" dirty="0"/>
              <a:t> </a:t>
            </a:r>
            <a:r>
              <a:rPr lang="en-US" dirty="0" err="1"/>
              <a:t>Outlook.InloggningsuppgifterDörrtagg</a:t>
            </a:r>
            <a:r>
              <a:rPr lang="en-US" dirty="0"/>
              <a:t> och/</a:t>
            </a:r>
            <a:r>
              <a:rPr lang="en-US" dirty="0" err="1"/>
              <a:t>eller</a:t>
            </a:r>
            <a:r>
              <a:rPr lang="en-US" dirty="0"/>
              <a:t> </a:t>
            </a:r>
            <a:r>
              <a:rPr lang="en-US" dirty="0" err="1"/>
              <a:t>nyckel</a:t>
            </a:r>
            <a:r>
              <a:rPr lang="en-US" dirty="0"/>
              <a:t> till </a:t>
            </a:r>
            <a:r>
              <a:rPr lang="en-US" dirty="0" err="1"/>
              <a:t>stadshuset.Surfplatta</a:t>
            </a:r>
            <a:r>
              <a:rPr lang="en-US" dirty="0"/>
              <a:t>, </a:t>
            </a:r>
            <a:r>
              <a:rPr lang="en-US" dirty="0" err="1"/>
              <a:t>Assistenten</a:t>
            </a:r>
            <a:r>
              <a:rPr lang="en-US" dirty="0"/>
              <a:t> och </a:t>
            </a:r>
            <a:r>
              <a:rPr lang="en-US" dirty="0" err="1"/>
              <a:t>digitala</a:t>
            </a:r>
            <a:r>
              <a:rPr lang="en-US" dirty="0"/>
              <a:t> </a:t>
            </a:r>
            <a:r>
              <a:rPr lang="en-US" dirty="0" err="1"/>
              <a:t>möteshandlingarMötestekniken</a:t>
            </a:r>
            <a:r>
              <a:rPr lang="en-US" dirty="0"/>
              <a:t> </a:t>
            </a:r>
            <a:r>
              <a:rPr lang="en-US" dirty="0" err="1"/>
              <a:t>i</a:t>
            </a:r>
            <a:r>
              <a:rPr lang="en-US" dirty="0"/>
              <a:t> </a:t>
            </a:r>
            <a:r>
              <a:rPr lang="en-US" dirty="0" err="1"/>
              <a:t>kommunfullmäktige</a:t>
            </a:r>
            <a:r>
              <a:rPr lang="en-US" dirty="0"/>
              <a:t> – Plenum </a:t>
            </a:r>
            <a:r>
              <a:rPr lang="en-US" dirty="0" err="1"/>
              <a:t>voteringssystem</a:t>
            </a:r>
            <a:r>
              <a:rPr lang="en-US" dirty="0"/>
              <a:t> för </a:t>
            </a:r>
            <a:r>
              <a:rPr lang="en-US" dirty="0" err="1"/>
              <a:t>närvaro</a:t>
            </a:r>
            <a:r>
              <a:rPr lang="en-US" dirty="0"/>
              <a:t>, för </a:t>
            </a:r>
            <a:r>
              <a:rPr lang="en-US" dirty="0" err="1"/>
              <a:t>att</a:t>
            </a:r>
            <a:r>
              <a:rPr lang="en-US" dirty="0"/>
              <a:t> </a:t>
            </a:r>
            <a:r>
              <a:rPr lang="en-US" dirty="0" err="1"/>
              <a:t>begära</a:t>
            </a:r>
            <a:r>
              <a:rPr lang="en-US" dirty="0"/>
              <a:t> </a:t>
            </a:r>
            <a:r>
              <a:rPr lang="en-US" dirty="0" err="1"/>
              <a:t>ordet</a:t>
            </a:r>
            <a:r>
              <a:rPr lang="en-US" dirty="0"/>
              <a:t> samt för </a:t>
            </a:r>
            <a:r>
              <a:rPr lang="en-US" dirty="0" err="1"/>
              <a:t>omröstningarMötestekniken</a:t>
            </a:r>
            <a:r>
              <a:rPr lang="en-US" dirty="0"/>
              <a:t> </a:t>
            </a:r>
            <a:r>
              <a:rPr lang="en-US" dirty="0" err="1"/>
              <a:t>i</a:t>
            </a:r>
            <a:r>
              <a:rPr lang="en-US" dirty="0"/>
              <a:t> </a:t>
            </a:r>
            <a:r>
              <a:rPr lang="en-US" dirty="0" err="1"/>
              <a:t>nämnderna</a:t>
            </a:r>
            <a:r>
              <a:rPr lang="en-US" dirty="0"/>
              <a:t> – </a:t>
            </a:r>
            <a:r>
              <a:rPr lang="en-US" dirty="0" err="1"/>
              <a:t>Digitala</a:t>
            </a:r>
            <a:r>
              <a:rPr lang="en-US" dirty="0"/>
              <a:t> </a:t>
            </a:r>
            <a:r>
              <a:rPr lang="en-US" dirty="0" err="1"/>
              <a:t>möten</a:t>
            </a:r>
            <a:r>
              <a:rPr lang="en-US" dirty="0"/>
              <a:t> </a:t>
            </a:r>
            <a:r>
              <a:rPr lang="en-US" dirty="0" err="1"/>
              <a:t>genom</a:t>
            </a:r>
            <a:r>
              <a:rPr lang="en-US" dirty="0"/>
              <a:t> Teams </a:t>
            </a:r>
            <a:r>
              <a:rPr lang="en-US" dirty="0" err="1"/>
              <a:t>i</a:t>
            </a:r>
            <a:r>
              <a:rPr lang="en-US" dirty="0"/>
              <a:t> </a:t>
            </a:r>
            <a:r>
              <a:rPr lang="en-US" dirty="0" err="1"/>
              <a:t>samband</a:t>
            </a:r>
            <a:r>
              <a:rPr lang="en-US" dirty="0"/>
              <a:t> med </a:t>
            </a:r>
            <a:r>
              <a:rPr lang="en-US" dirty="0" err="1"/>
              <a:t>pandemin</a:t>
            </a:r>
            <a:endParaRPr lang="en-US" dirty="0"/>
          </a:p>
          <a:p>
            <a:endParaRPr lang="sv-SE" dirty="0"/>
          </a:p>
        </p:txBody>
      </p:sp>
      <p:sp>
        <p:nvSpPr>
          <p:cNvPr id="4" name="Platshållare för bildnummer 3"/>
          <p:cNvSpPr>
            <a:spLocks noGrp="1"/>
          </p:cNvSpPr>
          <p:nvPr>
            <p:ph type="sldNum" sz="quarter" idx="5"/>
          </p:nvPr>
        </p:nvSpPr>
        <p:spPr/>
        <p:txBody>
          <a:bodyPr/>
          <a:lstStyle/>
          <a:p>
            <a:fld id="{8CCA0FA4-CF55-4012-8E05-68D82A7625D7}" type="slidenum">
              <a:rPr lang="sv-SE" smtClean="0"/>
              <a:t>9</a:t>
            </a:fld>
            <a:endParaRPr lang="sv-SE"/>
          </a:p>
        </p:txBody>
      </p:sp>
    </p:spTree>
    <p:extLst>
      <p:ext uri="{BB962C8B-B14F-4D97-AF65-F5344CB8AC3E}">
        <p14:creationId xmlns:p14="http://schemas.microsoft.com/office/powerpoint/2010/main" val="656064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Alla svar ackumulerade</a:t>
            </a:r>
          </a:p>
        </p:txBody>
      </p:sp>
      <p:sp>
        <p:nvSpPr>
          <p:cNvPr id="4" name="Platshållare för bildnummer 3"/>
          <p:cNvSpPr>
            <a:spLocks noGrp="1"/>
          </p:cNvSpPr>
          <p:nvPr>
            <p:ph type="sldNum" sz="quarter" idx="5"/>
          </p:nvPr>
        </p:nvSpPr>
        <p:spPr/>
        <p:txBody>
          <a:bodyPr/>
          <a:lstStyle/>
          <a:p>
            <a:fld id="{8CCA0FA4-CF55-4012-8E05-68D82A7625D7}" type="slidenum">
              <a:rPr lang="sv-SE" smtClean="0"/>
              <a:t>16</a:t>
            </a:fld>
            <a:endParaRPr lang="sv-SE"/>
          </a:p>
        </p:txBody>
      </p:sp>
    </p:spTree>
    <p:extLst>
      <p:ext uri="{BB962C8B-B14F-4D97-AF65-F5344CB8AC3E}">
        <p14:creationId xmlns:p14="http://schemas.microsoft.com/office/powerpoint/2010/main" val="3757606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Frågan ställdes aldrig för KF eftersom KF inte har några föredragningar från </a:t>
            </a:r>
            <a:r>
              <a:rPr lang="sv-SE" dirty="0" err="1"/>
              <a:t>tjmän</a:t>
            </a:r>
            <a:endParaRPr lang="sv-SE" dirty="0"/>
          </a:p>
        </p:txBody>
      </p:sp>
      <p:sp>
        <p:nvSpPr>
          <p:cNvPr id="4" name="Platshållare för bildnummer 3"/>
          <p:cNvSpPr>
            <a:spLocks noGrp="1"/>
          </p:cNvSpPr>
          <p:nvPr>
            <p:ph type="sldNum" sz="quarter" idx="5"/>
          </p:nvPr>
        </p:nvSpPr>
        <p:spPr/>
        <p:txBody>
          <a:bodyPr/>
          <a:lstStyle/>
          <a:p>
            <a:fld id="{8CCA0FA4-CF55-4012-8E05-68D82A7625D7}" type="slidenum">
              <a:rPr lang="sv-SE" smtClean="0"/>
              <a:t>24</a:t>
            </a:fld>
            <a:endParaRPr lang="sv-SE"/>
          </a:p>
        </p:txBody>
      </p:sp>
    </p:spTree>
    <p:extLst>
      <p:ext uri="{BB962C8B-B14F-4D97-AF65-F5344CB8AC3E}">
        <p14:creationId xmlns:p14="http://schemas.microsoft.com/office/powerpoint/2010/main" val="30009469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990478">
              <a:defRPr/>
            </a:pPr>
            <a:r>
              <a:rPr lang="en-US" dirty="0" err="1"/>
              <a:t>Arvoden</a:t>
            </a:r>
            <a:r>
              <a:rPr lang="en-US" dirty="0"/>
              <a:t> och </a:t>
            </a:r>
            <a:r>
              <a:rPr lang="en-US" dirty="0" err="1"/>
              <a:t>ersättningar</a:t>
            </a:r>
            <a:r>
              <a:rPr lang="en-US" dirty="0"/>
              <a:t>
</a:t>
            </a:r>
            <a:r>
              <a:rPr lang="en-US" dirty="0" err="1"/>
              <a:t>Som</a:t>
            </a:r>
            <a:r>
              <a:rPr lang="en-US" dirty="0"/>
              <a:t> </a:t>
            </a:r>
            <a:r>
              <a:rPr lang="en-US" dirty="0" err="1"/>
              <a:t>förtroendevald</a:t>
            </a:r>
            <a:r>
              <a:rPr lang="en-US" dirty="0"/>
              <a:t> </a:t>
            </a:r>
            <a:r>
              <a:rPr lang="en-US" dirty="0" err="1"/>
              <a:t>i</a:t>
            </a:r>
            <a:r>
              <a:rPr lang="en-US" dirty="0"/>
              <a:t> Västerås stad har du </a:t>
            </a:r>
            <a:r>
              <a:rPr lang="en-US" dirty="0" err="1"/>
              <a:t>fått</a:t>
            </a:r>
            <a:r>
              <a:rPr lang="en-US" dirty="0"/>
              <a:t> </a:t>
            </a:r>
            <a:r>
              <a:rPr lang="en-US" dirty="0" err="1"/>
              <a:t>allmän</a:t>
            </a:r>
            <a:r>
              <a:rPr lang="en-US" dirty="0"/>
              <a:t> information om </a:t>
            </a:r>
            <a:r>
              <a:rPr lang="en-US" dirty="0" err="1"/>
              <a:t>vad</a:t>
            </a:r>
            <a:r>
              <a:rPr lang="en-US" dirty="0"/>
              <a:t> </a:t>
            </a:r>
            <a:r>
              <a:rPr lang="en-US" dirty="0" err="1"/>
              <a:t>som</a:t>
            </a:r>
            <a:r>
              <a:rPr lang="en-US" dirty="0"/>
              <a:t> </a:t>
            </a:r>
            <a:r>
              <a:rPr lang="en-US" dirty="0" err="1"/>
              <a:t>gäller</a:t>
            </a:r>
            <a:r>
              <a:rPr lang="en-US" dirty="0"/>
              <a:t> </a:t>
            </a:r>
            <a:r>
              <a:rPr lang="en-US" dirty="0" err="1"/>
              <a:t>kring</a:t>
            </a:r>
            <a:r>
              <a:rPr lang="en-US" dirty="0"/>
              <a:t> </a:t>
            </a:r>
            <a:r>
              <a:rPr lang="en-US" dirty="0" err="1"/>
              <a:t>arvoden</a:t>
            </a:r>
            <a:r>
              <a:rPr lang="en-US" dirty="0"/>
              <a:t> och </a:t>
            </a:r>
            <a:r>
              <a:rPr lang="en-US" dirty="0" err="1"/>
              <a:t>ersättningar</a:t>
            </a:r>
            <a:r>
              <a:rPr lang="en-US" dirty="0"/>
              <a:t>. Du ska </a:t>
            </a:r>
            <a:r>
              <a:rPr lang="en-US" dirty="0" err="1"/>
              <a:t>också</a:t>
            </a:r>
            <a:r>
              <a:rPr lang="en-US" dirty="0"/>
              <a:t> ha </a:t>
            </a:r>
            <a:r>
              <a:rPr lang="en-US" dirty="0" err="1"/>
              <a:t>fått</a:t>
            </a:r>
            <a:r>
              <a:rPr lang="en-US" dirty="0"/>
              <a:t> information och </a:t>
            </a:r>
            <a:r>
              <a:rPr lang="en-US" dirty="0" err="1"/>
              <a:t>utbildning</a:t>
            </a:r>
            <a:r>
              <a:rPr lang="en-US" dirty="0"/>
              <a:t> om </a:t>
            </a:r>
            <a:r>
              <a:rPr lang="en-US" dirty="0" err="1"/>
              <a:t>hur</a:t>
            </a:r>
            <a:r>
              <a:rPr lang="en-US" dirty="0"/>
              <a:t> du </a:t>
            </a:r>
            <a:r>
              <a:rPr lang="en-US" dirty="0" err="1"/>
              <a:t>själv</a:t>
            </a:r>
            <a:r>
              <a:rPr lang="en-US" dirty="0"/>
              <a:t> </a:t>
            </a:r>
            <a:r>
              <a:rPr lang="en-US" dirty="0" err="1"/>
              <a:t>registrerar</a:t>
            </a:r>
            <a:r>
              <a:rPr lang="en-US" dirty="0"/>
              <a:t> din </a:t>
            </a:r>
            <a:r>
              <a:rPr lang="en-US" dirty="0" err="1"/>
              <a:t>begäran</a:t>
            </a:r>
            <a:r>
              <a:rPr lang="en-US" dirty="0"/>
              <a:t> om </a:t>
            </a:r>
            <a:r>
              <a:rPr lang="en-US" dirty="0" err="1"/>
              <a:t>ersättning</a:t>
            </a:r>
            <a:r>
              <a:rPr lang="en-US" dirty="0"/>
              <a:t> </a:t>
            </a:r>
            <a:r>
              <a:rPr lang="en-US" dirty="0" err="1"/>
              <a:t>i</a:t>
            </a:r>
            <a:r>
              <a:rPr lang="en-US" dirty="0"/>
              <a:t> </a:t>
            </a:r>
            <a:r>
              <a:rPr lang="en-US" dirty="0" err="1"/>
              <a:t>Självservice</a:t>
            </a:r>
            <a:r>
              <a:rPr lang="en-US" dirty="0"/>
              <a:t>/</a:t>
            </a:r>
            <a:r>
              <a:rPr lang="en-US" dirty="0" err="1"/>
              <a:t>Förtroendemannarutinen</a:t>
            </a:r>
            <a:r>
              <a:rPr lang="en-US" dirty="0"/>
              <a:t>. </a:t>
            </a:r>
            <a:r>
              <a:rPr lang="en-US" dirty="0" err="1"/>
              <a:t>Allt</a:t>
            </a:r>
            <a:r>
              <a:rPr lang="en-US" dirty="0"/>
              <a:t> </a:t>
            </a:r>
            <a:r>
              <a:rPr lang="en-US" dirty="0" err="1"/>
              <a:t>detta</a:t>
            </a:r>
            <a:r>
              <a:rPr lang="en-US" dirty="0"/>
              <a:t> </a:t>
            </a:r>
            <a:r>
              <a:rPr lang="en-US" dirty="0" err="1"/>
              <a:t>finner</a:t>
            </a:r>
            <a:r>
              <a:rPr lang="en-US" dirty="0"/>
              <a:t> du </a:t>
            </a:r>
            <a:r>
              <a:rPr lang="en-US" dirty="0" err="1"/>
              <a:t>också</a:t>
            </a:r>
            <a:r>
              <a:rPr lang="en-US" dirty="0"/>
              <a:t> </a:t>
            </a:r>
            <a:r>
              <a:rPr lang="en-US" dirty="0" err="1"/>
              <a:t>på</a:t>
            </a:r>
            <a:r>
              <a:rPr lang="en-US" dirty="0"/>
              <a:t> </a:t>
            </a:r>
            <a:r>
              <a:rPr lang="en-US" dirty="0" err="1"/>
              <a:t>Politikerportalen</a:t>
            </a:r>
            <a:r>
              <a:rPr lang="en-US" dirty="0"/>
              <a:t>.</a:t>
            </a:r>
          </a:p>
          <a:p>
            <a:endParaRPr lang="sv-SE" dirty="0"/>
          </a:p>
        </p:txBody>
      </p:sp>
      <p:sp>
        <p:nvSpPr>
          <p:cNvPr id="4" name="Platshållare för bildnummer 3"/>
          <p:cNvSpPr>
            <a:spLocks noGrp="1"/>
          </p:cNvSpPr>
          <p:nvPr>
            <p:ph type="sldNum" sz="quarter" idx="5"/>
          </p:nvPr>
        </p:nvSpPr>
        <p:spPr/>
        <p:txBody>
          <a:bodyPr/>
          <a:lstStyle/>
          <a:p>
            <a:fld id="{8CCA0FA4-CF55-4012-8E05-68D82A7625D7}" type="slidenum">
              <a:rPr lang="sv-SE" smtClean="0"/>
              <a:t>30</a:t>
            </a:fld>
            <a:endParaRPr lang="sv-SE"/>
          </a:p>
        </p:txBody>
      </p:sp>
    </p:spTree>
    <p:extLst>
      <p:ext uri="{BB962C8B-B14F-4D97-AF65-F5344CB8AC3E}">
        <p14:creationId xmlns:p14="http://schemas.microsoft.com/office/powerpoint/2010/main" val="30932055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ramsida">
    <p:spTree>
      <p:nvGrpSpPr>
        <p:cNvPr id="1" name=""/>
        <p:cNvGrpSpPr/>
        <p:nvPr/>
      </p:nvGrpSpPr>
      <p:grpSpPr>
        <a:xfrm>
          <a:off x="0" y="0"/>
          <a:ext cx="0" cy="0"/>
          <a:chOff x="0" y="0"/>
          <a:chExt cx="0" cy="0"/>
        </a:xfrm>
      </p:grpSpPr>
      <p:sp>
        <p:nvSpPr>
          <p:cNvPr id="5" name="Overskrift"/>
          <p:cNvSpPr>
            <a:spLocks noGrp="1"/>
          </p:cNvSpPr>
          <p:nvPr>
            <p:ph type="body" sz="quarter" idx="10" hasCustomPrompt="1"/>
          </p:nvPr>
        </p:nvSpPr>
        <p:spPr>
          <a:xfrm>
            <a:off x="1346400" y="2052000"/>
            <a:ext cx="6001200" cy="648000"/>
          </a:xfrm>
          <a:prstGeom prst="rect">
            <a:avLst/>
          </a:prstGeom>
        </p:spPr>
        <p:txBody>
          <a:bodyPr/>
          <a:lstStyle>
            <a:lvl1pPr marL="0" indent="0" algn="r">
              <a:buNone/>
              <a:defRPr sz="3600">
                <a:solidFill>
                  <a:srgbClr val="254061"/>
                </a:solidFill>
              </a:defRPr>
            </a:lvl1pPr>
          </a:lstStyle>
          <a:p>
            <a:pPr lvl="0"/>
            <a:r>
              <a:rPr lang="da-DK" sz="3600" dirty="0"/>
              <a:t>&lt;Overskrift&gt;</a:t>
            </a:r>
            <a:endParaRPr lang="da-DK" dirty="0"/>
          </a:p>
        </p:txBody>
      </p:sp>
      <p:sp>
        <p:nvSpPr>
          <p:cNvPr id="7" name="Underrubrik"/>
          <p:cNvSpPr>
            <a:spLocks noGrp="1"/>
          </p:cNvSpPr>
          <p:nvPr>
            <p:ph type="body" sz="quarter" idx="11" hasCustomPrompt="1"/>
          </p:nvPr>
        </p:nvSpPr>
        <p:spPr>
          <a:xfrm>
            <a:off x="1346400" y="2707200"/>
            <a:ext cx="6001200" cy="468000"/>
          </a:xfrm>
          <a:prstGeom prst="rect">
            <a:avLst/>
          </a:prstGeom>
        </p:spPr>
        <p:txBody>
          <a:bodyPr/>
          <a:lstStyle>
            <a:lvl1pPr marL="0" indent="0" algn="r">
              <a:buNone/>
              <a:defRPr sz="2400">
                <a:solidFill>
                  <a:srgbClr val="254061"/>
                </a:solidFill>
              </a:defRPr>
            </a:lvl1pPr>
          </a:lstStyle>
          <a:p>
            <a:pPr lvl="0"/>
            <a:r>
              <a:rPr lang="da-DK" dirty="0"/>
              <a:t>&lt;Underrubrik&gt;</a:t>
            </a:r>
          </a:p>
        </p:txBody>
      </p:sp>
      <p:pic>
        <p:nvPicPr>
          <p:cNvPr id="3" name="Bildobjekt 2">
            <a:extLst>
              <a:ext uri="{FF2B5EF4-FFF2-40B4-BE49-F238E27FC236}">
                <a16:creationId xmlns:a16="http://schemas.microsoft.com/office/drawing/2014/main" id="{DD4B82D8-5EC2-4A04-A759-AB847E73C61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45600" y="1933200"/>
            <a:ext cx="1036410" cy="1426588"/>
          </a:xfrm>
          <a:prstGeom prst="rect">
            <a:avLst/>
          </a:prstGeom>
        </p:spPr>
      </p:pic>
    </p:spTree>
    <p:extLst>
      <p:ext uri="{BB962C8B-B14F-4D97-AF65-F5344CB8AC3E}">
        <p14:creationId xmlns:p14="http://schemas.microsoft.com/office/powerpoint/2010/main" val="2137510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utan punktuppställning">
    <p:spTree>
      <p:nvGrpSpPr>
        <p:cNvPr id="1" name=""/>
        <p:cNvGrpSpPr/>
        <p:nvPr/>
      </p:nvGrpSpPr>
      <p:grpSpPr>
        <a:xfrm>
          <a:off x="0" y="0"/>
          <a:ext cx="0" cy="0"/>
          <a:chOff x="0" y="0"/>
          <a:chExt cx="0" cy="0"/>
        </a:xfrm>
      </p:grpSpPr>
      <p:sp>
        <p:nvSpPr>
          <p:cNvPr id="2" name="Titel"/>
          <p:cNvSpPr>
            <a:spLocks noGrp="1"/>
          </p:cNvSpPr>
          <p:nvPr>
            <p:ph type="title" hasCustomPrompt="1"/>
          </p:nvPr>
        </p:nvSpPr>
        <p:spPr>
          <a:xfrm>
            <a:off x="486000" y="187200"/>
            <a:ext cx="8352000" cy="615600"/>
          </a:xfrm>
          <a:prstGeom prst="rect">
            <a:avLst/>
          </a:prstGeom>
        </p:spPr>
        <p:txBody>
          <a:bodyPr lIns="0" tIns="0" rIns="0" bIns="0"/>
          <a:lstStyle>
            <a:lvl1pPr>
              <a:defRPr sz="3400">
                <a:solidFill>
                  <a:srgbClr val="254061"/>
                </a:solidFill>
              </a:defRPr>
            </a:lvl1pPr>
          </a:lstStyle>
          <a:p>
            <a:r>
              <a:rPr lang="en-US" dirty="0"/>
              <a:t>&lt;</a:t>
            </a:r>
            <a:r>
              <a:rPr lang="en-US" dirty="0" err="1"/>
              <a:t>Titel</a:t>
            </a:r>
            <a:r>
              <a:rPr lang="en-US" dirty="0"/>
              <a:t>&gt;</a:t>
            </a:r>
            <a:endParaRPr lang="da-DK" dirty="0"/>
          </a:p>
        </p:txBody>
      </p:sp>
      <p:sp>
        <p:nvSpPr>
          <p:cNvPr id="10" name="Brödtext"/>
          <p:cNvSpPr>
            <a:spLocks noGrp="1"/>
          </p:cNvSpPr>
          <p:nvPr>
            <p:ph type="body" sz="quarter" idx="11" hasCustomPrompt="1"/>
          </p:nvPr>
        </p:nvSpPr>
        <p:spPr>
          <a:xfrm>
            <a:off x="486000" y="1044000"/>
            <a:ext cx="8352000" cy="3798900"/>
          </a:xfrm>
          <a:prstGeom prst="rect">
            <a:avLst/>
          </a:prstGeom>
        </p:spPr>
        <p:txBody>
          <a:bodyPr lIns="0" tIns="0" rIns="0" bIns="0"/>
          <a:lstStyle>
            <a:lvl1pPr marL="0" indent="0">
              <a:buNone/>
              <a:defRPr sz="2400">
                <a:solidFill>
                  <a:srgbClr val="254061"/>
                </a:solidFill>
              </a:defRPr>
            </a:lvl1pPr>
          </a:lstStyle>
          <a:p>
            <a:pPr lvl="0"/>
            <a:r>
              <a:rPr lang="da-DK" dirty="0"/>
              <a:t>&lt;</a:t>
            </a:r>
            <a:r>
              <a:rPr lang="da-DK" dirty="0" err="1"/>
              <a:t>Brödtext</a:t>
            </a:r>
            <a:r>
              <a:rPr lang="da-DK" dirty="0"/>
              <a:t>&gt;</a:t>
            </a:r>
          </a:p>
        </p:txBody>
      </p:sp>
      <p:sp>
        <p:nvSpPr>
          <p:cNvPr id="5" name="Department"/>
          <p:cNvSpPr txBox="1"/>
          <p:nvPr userDrawn="1"/>
        </p:nvSpPr>
        <p:spPr>
          <a:xfrm>
            <a:off x="4795200" y="4494979"/>
            <a:ext cx="3600000" cy="246221"/>
          </a:xfrm>
          <a:prstGeom prst="rect">
            <a:avLst/>
          </a:prstGeom>
          <a:noFill/>
        </p:spPr>
        <p:txBody>
          <a:bodyPr wrap="square" rtlCol="0" anchor="b">
            <a:spAutoFit/>
          </a:bodyPr>
          <a:lstStyle/>
          <a:p>
            <a:pPr marL="0" marR="0" indent="0" algn="r" defTabSz="685800" rtl="0" eaLnBrk="1" fontAlgn="auto" latinLnBrk="0" hangingPunct="1">
              <a:lnSpc>
                <a:spcPct val="100000"/>
              </a:lnSpc>
              <a:spcBef>
                <a:spcPts val="0"/>
              </a:spcBef>
              <a:spcAft>
                <a:spcPts val="0"/>
              </a:spcAft>
              <a:buClrTx/>
              <a:buSzTx/>
              <a:buFontTx/>
              <a:buNone/>
              <a:tabLst/>
              <a:defRPr/>
            </a:pPr>
            <a:r>
              <a:rPr lang="da-DK" sz="1000" kern="1200">
                <a:solidFill>
                  <a:srgbClr val="254061"/>
                </a:solidFill>
                <a:latin typeface="+mn-lt"/>
                <a:ea typeface="+mn-ea"/>
                <a:cs typeface="+mn-cs"/>
              </a:rPr>
              <a:t>Stadsledningskontoret / 2022-05-19</a:t>
            </a:r>
            <a:endParaRPr lang="da-DK" sz="1000" kern="1200" dirty="0">
              <a:solidFill>
                <a:srgbClr val="254061"/>
              </a:solidFill>
              <a:latin typeface="+mn-lt"/>
              <a:ea typeface="+mn-ea"/>
              <a:cs typeface="+mn-cs"/>
            </a:endParaRPr>
          </a:p>
        </p:txBody>
      </p:sp>
      <p:pic>
        <p:nvPicPr>
          <p:cNvPr id="4" name="Bildobjekt 3">
            <a:extLst>
              <a:ext uri="{FF2B5EF4-FFF2-40B4-BE49-F238E27FC236}">
                <a16:creationId xmlns:a16="http://schemas.microsoft.com/office/drawing/2014/main" id="{577A1083-7370-4EE7-8DA2-59A7F429EF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88800" y="4528800"/>
            <a:ext cx="317019" cy="438950"/>
          </a:xfrm>
          <a:prstGeom prst="rect">
            <a:avLst/>
          </a:prstGeom>
        </p:spPr>
      </p:pic>
    </p:spTree>
    <p:extLst>
      <p:ext uri="{BB962C8B-B14F-4D97-AF65-F5344CB8AC3E}">
        <p14:creationId xmlns:p14="http://schemas.microsoft.com/office/powerpoint/2010/main" val="12216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10" name="Titel"/>
          <p:cNvSpPr>
            <a:spLocks noGrp="1"/>
          </p:cNvSpPr>
          <p:nvPr>
            <p:ph type="title" hasCustomPrompt="1"/>
          </p:nvPr>
        </p:nvSpPr>
        <p:spPr>
          <a:xfrm>
            <a:off x="457200" y="122400"/>
            <a:ext cx="8229600" cy="615600"/>
          </a:xfrm>
          <a:prstGeom prst="rect">
            <a:avLst/>
          </a:prstGeom>
        </p:spPr>
        <p:txBody>
          <a:bodyPr lIns="0" tIns="0" rIns="0" bIns="0"/>
          <a:lstStyle>
            <a:lvl1pPr>
              <a:defRPr sz="3400">
                <a:solidFill>
                  <a:srgbClr val="254061"/>
                </a:solidFill>
              </a:defRPr>
            </a:lvl1pPr>
          </a:lstStyle>
          <a:p>
            <a:r>
              <a:rPr lang="en-US" dirty="0"/>
              <a:t>&lt;</a:t>
            </a:r>
            <a:r>
              <a:rPr lang="en-US" dirty="0" err="1"/>
              <a:t>Titel</a:t>
            </a:r>
            <a:r>
              <a:rPr lang="en-US" dirty="0"/>
              <a:t>&gt;</a:t>
            </a:r>
            <a:endParaRPr lang="da-DK" dirty="0"/>
          </a:p>
        </p:txBody>
      </p:sp>
      <p:sp>
        <p:nvSpPr>
          <p:cNvPr id="6" name="Department"/>
          <p:cNvSpPr txBox="1"/>
          <p:nvPr userDrawn="1"/>
        </p:nvSpPr>
        <p:spPr>
          <a:xfrm>
            <a:off x="4795200" y="4494979"/>
            <a:ext cx="3600000" cy="246221"/>
          </a:xfrm>
          <a:prstGeom prst="rect">
            <a:avLst/>
          </a:prstGeom>
          <a:noFill/>
        </p:spPr>
        <p:txBody>
          <a:bodyPr wrap="square" rtlCol="0" anchor="b">
            <a:spAutoFit/>
          </a:bodyPr>
          <a:lstStyle/>
          <a:p>
            <a:pPr marL="0" marR="0" indent="0" algn="r" defTabSz="685800" rtl="0" eaLnBrk="1" fontAlgn="auto" latinLnBrk="0" hangingPunct="1">
              <a:lnSpc>
                <a:spcPct val="100000"/>
              </a:lnSpc>
              <a:spcBef>
                <a:spcPts val="0"/>
              </a:spcBef>
              <a:spcAft>
                <a:spcPts val="0"/>
              </a:spcAft>
              <a:buClrTx/>
              <a:buSzTx/>
              <a:buFontTx/>
              <a:buNone/>
              <a:tabLst/>
              <a:defRPr/>
            </a:pPr>
            <a:r>
              <a:rPr lang="da-DK" sz="1000" kern="1200">
                <a:solidFill>
                  <a:srgbClr val="254061"/>
                </a:solidFill>
                <a:latin typeface="+mn-lt"/>
                <a:ea typeface="+mn-ea"/>
                <a:cs typeface="+mn-cs"/>
              </a:rPr>
              <a:t>Stadsledningskontoret / 2022-05-19</a:t>
            </a:r>
            <a:endParaRPr lang="da-DK" sz="1000" kern="1200" dirty="0">
              <a:solidFill>
                <a:srgbClr val="254061"/>
              </a:solidFill>
              <a:latin typeface="+mn-lt"/>
              <a:ea typeface="+mn-ea"/>
              <a:cs typeface="+mn-cs"/>
            </a:endParaRPr>
          </a:p>
        </p:txBody>
      </p:sp>
      <p:sp>
        <p:nvSpPr>
          <p:cNvPr id="5" name="Brödtext1"/>
          <p:cNvSpPr>
            <a:spLocks noGrp="1"/>
          </p:cNvSpPr>
          <p:nvPr>
            <p:ph type="body" sz="quarter" idx="10" hasCustomPrompt="1"/>
          </p:nvPr>
        </p:nvSpPr>
        <p:spPr>
          <a:xfrm>
            <a:off x="457200" y="1198800"/>
            <a:ext cx="4039200" cy="3394800"/>
          </a:xfrm>
          <a:prstGeom prst="rect">
            <a:avLst/>
          </a:prstGeom>
        </p:spPr>
        <p:txBody>
          <a:bodyPr/>
          <a:lstStyle>
            <a:lvl1pPr>
              <a:defRPr sz="2800">
                <a:solidFill>
                  <a:srgbClr val="254061"/>
                </a:solidFill>
              </a:defRPr>
            </a:lvl1pPr>
            <a:lvl2pPr marL="514290" indent="-171431">
              <a:buFont typeface="Calibri" panose="020F0502020204030204" pitchFamily="34" charset="0"/>
              <a:buChar char="‐"/>
              <a:defRPr sz="2400">
                <a:solidFill>
                  <a:srgbClr val="254061"/>
                </a:solidFill>
              </a:defRPr>
            </a:lvl2pPr>
            <a:lvl3pPr>
              <a:defRPr sz="2000">
                <a:solidFill>
                  <a:srgbClr val="254061"/>
                </a:solidFill>
              </a:defRPr>
            </a:lvl3pPr>
            <a:lvl4pPr marL="1200010" indent="-171431">
              <a:buFont typeface="Calibri" panose="020F0502020204030204" pitchFamily="34" charset="0"/>
              <a:buChar char="‐"/>
              <a:defRPr sz="1800">
                <a:solidFill>
                  <a:srgbClr val="254061"/>
                </a:solidFill>
              </a:defRPr>
            </a:lvl4pPr>
            <a:lvl5pPr marL="1542869" indent="-171431">
              <a:buFont typeface="Calibri" panose="020F0502020204030204" pitchFamily="34" charset="0"/>
              <a:buChar char="”"/>
              <a:defRPr sz="1800">
                <a:solidFill>
                  <a:srgbClr val="254061"/>
                </a:solidFill>
              </a:defRPr>
            </a:lvl5pPr>
          </a:lstStyle>
          <a:p>
            <a:pPr lvl="0"/>
            <a:r>
              <a:rPr lang="en-US" dirty="0"/>
              <a:t>&lt;</a:t>
            </a:r>
            <a:r>
              <a:rPr lang="en-US" dirty="0" err="1"/>
              <a:t>Brödtext</a:t>
            </a:r>
            <a:r>
              <a:rPr lang="en-US" dirty="0"/>
              <a:t>&gt;</a:t>
            </a:r>
          </a:p>
          <a:p>
            <a:pPr lvl="1"/>
            <a:r>
              <a:rPr lang="en-US" dirty="0"/>
              <a:t>&lt;</a:t>
            </a:r>
            <a:r>
              <a:rPr lang="en-US" dirty="0" err="1"/>
              <a:t>Brödtext</a:t>
            </a:r>
            <a:r>
              <a:rPr lang="en-US" dirty="0"/>
              <a:t>&gt;</a:t>
            </a:r>
          </a:p>
          <a:p>
            <a:pPr lvl="2"/>
            <a:r>
              <a:rPr lang="en-US" dirty="0"/>
              <a:t>&lt;</a:t>
            </a:r>
            <a:r>
              <a:rPr lang="en-US" dirty="0" err="1"/>
              <a:t>Brödtext</a:t>
            </a:r>
            <a:r>
              <a:rPr lang="en-US" dirty="0"/>
              <a:t>&gt;</a:t>
            </a:r>
          </a:p>
          <a:p>
            <a:pPr lvl="3"/>
            <a:r>
              <a:rPr lang="en-US" dirty="0"/>
              <a:t>&lt;</a:t>
            </a:r>
            <a:r>
              <a:rPr lang="en-US" dirty="0" err="1"/>
              <a:t>Brödtext</a:t>
            </a:r>
            <a:r>
              <a:rPr lang="en-US" dirty="0"/>
              <a:t>&gt;</a:t>
            </a:r>
          </a:p>
          <a:p>
            <a:pPr lvl="4"/>
            <a:r>
              <a:rPr lang="en-US" dirty="0"/>
              <a:t>&lt;</a:t>
            </a:r>
            <a:r>
              <a:rPr lang="en-US" dirty="0" err="1"/>
              <a:t>Brödtext</a:t>
            </a:r>
            <a:r>
              <a:rPr lang="en-US" dirty="0"/>
              <a:t>&gt;</a:t>
            </a:r>
            <a:endParaRPr lang="da-DK" dirty="0"/>
          </a:p>
        </p:txBody>
      </p:sp>
      <p:sp>
        <p:nvSpPr>
          <p:cNvPr id="8" name="Brödtext2"/>
          <p:cNvSpPr>
            <a:spLocks noGrp="1"/>
          </p:cNvSpPr>
          <p:nvPr>
            <p:ph type="body" sz="quarter" idx="11" hasCustomPrompt="1"/>
          </p:nvPr>
        </p:nvSpPr>
        <p:spPr>
          <a:xfrm>
            <a:off x="4647600" y="1198800"/>
            <a:ext cx="4039200" cy="3394800"/>
          </a:xfrm>
          <a:prstGeom prst="rect">
            <a:avLst/>
          </a:prstGeom>
        </p:spPr>
        <p:txBody>
          <a:bodyPr/>
          <a:lstStyle>
            <a:lvl1pPr>
              <a:defRPr sz="2800">
                <a:solidFill>
                  <a:srgbClr val="254061"/>
                </a:solidFill>
              </a:defRPr>
            </a:lvl1pPr>
            <a:lvl2pPr marL="514290" indent="-171431">
              <a:buFont typeface="Calibri" panose="020F0502020204030204" pitchFamily="34" charset="0"/>
              <a:buChar char="‐"/>
              <a:defRPr sz="2400">
                <a:solidFill>
                  <a:srgbClr val="254061"/>
                </a:solidFill>
              </a:defRPr>
            </a:lvl2pPr>
            <a:lvl3pPr>
              <a:defRPr sz="2000">
                <a:solidFill>
                  <a:srgbClr val="254061"/>
                </a:solidFill>
              </a:defRPr>
            </a:lvl3pPr>
            <a:lvl4pPr marL="1200010" indent="-171431">
              <a:buFont typeface="Calibri" panose="020F0502020204030204" pitchFamily="34" charset="0"/>
              <a:buChar char="‐"/>
              <a:defRPr sz="1800">
                <a:solidFill>
                  <a:srgbClr val="254061"/>
                </a:solidFill>
              </a:defRPr>
            </a:lvl4pPr>
            <a:lvl5pPr marL="1542869" indent="-171431">
              <a:buFont typeface="Calibri" panose="020F0502020204030204" pitchFamily="34" charset="0"/>
              <a:buChar char="”"/>
              <a:defRPr sz="1800">
                <a:solidFill>
                  <a:srgbClr val="254061"/>
                </a:solidFill>
              </a:defRPr>
            </a:lvl5pPr>
          </a:lstStyle>
          <a:p>
            <a:pPr lvl="0"/>
            <a:r>
              <a:rPr lang="en-US" dirty="0"/>
              <a:t>&lt;</a:t>
            </a:r>
            <a:r>
              <a:rPr lang="en-US" dirty="0" err="1"/>
              <a:t>Brödtext</a:t>
            </a:r>
            <a:r>
              <a:rPr lang="en-US" dirty="0"/>
              <a:t>&gt;</a:t>
            </a:r>
          </a:p>
          <a:p>
            <a:pPr lvl="1"/>
            <a:r>
              <a:rPr lang="en-US" dirty="0"/>
              <a:t>&lt;</a:t>
            </a:r>
            <a:r>
              <a:rPr lang="en-US" dirty="0" err="1"/>
              <a:t>Brödtext</a:t>
            </a:r>
            <a:r>
              <a:rPr lang="en-US" dirty="0"/>
              <a:t>&gt;</a:t>
            </a:r>
          </a:p>
          <a:p>
            <a:pPr lvl="2"/>
            <a:r>
              <a:rPr lang="en-US" dirty="0"/>
              <a:t>&lt;</a:t>
            </a:r>
            <a:r>
              <a:rPr lang="en-US" dirty="0" err="1"/>
              <a:t>Brödtext</a:t>
            </a:r>
            <a:r>
              <a:rPr lang="en-US" dirty="0"/>
              <a:t>&gt;</a:t>
            </a:r>
          </a:p>
          <a:p>
            <a:pPr lvl="3"/>
            <a:r>
              <a:rPr lang="en-US" dirty="0"/>
              <a:t>&lt;</a:t>
            </a:r>
            <a:r>
              <a:rPr lang="en-US" dirty="0" err="1"/>
              <a:t>Brödtext</a:t>
            </a:r>
            <a:r>
              <a:rPr lang="en-US" dirty="0"/>
              <a:t>&gt;</a:t>
            </a:r>
          </a:p>
          <a:p>
            <a:pPr lvl="4"/>
            <a:r>
              <a:rPr lang="en-US" dirty="0"/>
              <a:t>&lt;</a:t>
            </a:r>
            <a:r>
              <a:rPr lang="en-US" dirty="0" err="1"/>
              <a:t>Brödtext</a:t>
            </a:r>
            <a:r>
              <a:rPr lang="en-US" dirty="0"/>
              <a:t>&gt;</a:t>
            </a:r>
            <a:endParaRPr lang="da-DK" dirty="0"/>
          </a:p>
        </p:txBody>
      </p:sp>
      <p:pic>
        <p:nvPicPr>
          <p:cNvPr id="3" name="Bildobjekt 2">
            <a:extLst>
              <a:ext uri="{FF2B5EF4-FFF2-40B4-BE49-F238E27FC236}">
                <a16:creationId xmlns:a16="http://schemas.microsoft.com/office/drawing/2014/main" id="{CF73D778-1AE4-4A06-807F-EE8A6A9E2D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88800" y="4528800"/>
            <a:ext cx="317019" cy="438950"/>
          </a:xfrm>
          <a:prstGeom prst="rect">
            <a:avLst/>
          </a:prstGeom>
        </p:spPr>
      </p:pic>
    </p:spTree>
    <p:extLst>
      <p:ext uri="{BB962C8B-B14F-4D97-AF65-F5344CB8AC3E}">
        <p14:creationId xmlns:p14="http://schemas.microsoft.com/office/powerpoint/2010/main" val="3854345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PreCont">
    <p:spTree>
      <p:nvGrpSpPr>
        <p:cNvPr id="1" name=""/>
        <p:cNvGrpSpPr/>
        <p:nvPr/>
      </p:nvGrpSpPr>
      <p:grpSpPr>
        <a:xfrm>
          <a:off x="0" y="0"/>
          <a:ext cx="0" cy="0"/>
          <a:chOff x="0" y="0"/>
          <a:chExt cx="0" cy="0"/>
        </a:xfrm>
      </p:grpSpPr>
      <p:sp>
        <p:nvSpPr>
          <p:cNvPr id="9" name="Warn">
            <a:extLst>
              <a:ext uri="{FF2B5EF4-FFF2-40B4-BE49-F238E27FC236}">
                <a16:creationId xmlns:a16="http://schemas.microsoft.com/office/drawing/2014/main" id="{47720E19-23A6-4503-9FE5-09B05574BE46}"/>
              </a:ext>
            </a:extLst>
          </p:cNvPr>
          <p:cNvSpPr>
            <a:spLocks noGrp="1"/>
          </p:cNvSpPr>
          <p:nvPr>
            <p:ph type="body" sz="quarter" idx="13" hasCustomPrompt="1"/>
          </p:nvPr>
        </p:nvSpPr>
        <p:spPr>
          <a:xfrm>
            <a:off x="252000" y="2355652"/>
            <a:ext cx="8640000" cy="432197"/>
          </a:xfrm>
          <a:prstGeom prst="rect">
            <a:avLst/>
          </a:prstGeom>
          <a:noFill/>
          <a:ln w="12700">
            <a:solidFill>
              <a:srgbClr val="FF0000"/>
            </a:solidFill>
          </a:ln>
        </p:spPr>
        <p:txBody>
          <a:bodyPr anchor="ctr"/>
          <a:lstStyle>
            <a:lvl1pPr marL="0" indent="0" algn="ctr">
              <a:buNone/>
              <a:defRPr sz="1350">
                <a:solidFill>
                  <a:srgbClr val="FF0000"/>
                </a:solidFill>
                <a:latin typeface="+mn-lt"/>
                <a:cs typeface="Times New Roman" pitchFamily="18" charset="0"/>
              </a:defRPr>
            </a:lvl1pPr>
            <a:lvl2pPr marL="342900" indent="0">
              <a:buNone/>
              <a:defRPr sz="1350">
                <a:solidFill>
                  <a:srgbClr val="FF0000"/>
                </a:solidFill>
              </a:defRPr>
            </a:lvl2pPr>
            <a:lvl3pPr>
              <a:defRPr sz="1350">
                <a:solidFill>
                  <a:srgbClr val="FF0000"/>
                </a:solidFill>
              </a:defRPr>
            </a:lvl3pPr>
            <a:lvl4pPr>
              <a:defRPr sz="1350">
                <a:solidFill>
                  <a:srgbClr val="FF0000"/>
                </a:solidFill>
              </a:defRPr>
            </a:lvl4pPr>
            <a:lvl5pPr>
              <a:defRPr sz="1350">
                <a:solidFill>
                  <a:srgbClr val="FF0000"/>
                </a:solidFill>
              </a:defRPr>
            </a:lvl5pPr>
          </a:lstStyle>
          <a:p>
            <a:pPr lvl="0"/>
            <a:r>
              <a:rPr lang="en-US"/>
              <a:t>Warning</a:t>
            </a:r>
            <a:endParaRPr lang="el-GR"/>
          </a:p>
        </p:txBody>
      </p:sp>
      <p:sp>
        <p:nvSpPr>
          <p:cNvPr id="7" name="Cont1"/>
          <p:cNvSpPr>
            <a:spLocks noGrp="1"/>
          </p:cNvSpPr>
          <p:nvPr>
            <p:ph sz="quarter" idx="15"/>
          </p:nvPr>
        </p:nvSpPr>
        <p:spPr>
          <a:xfrm>
            <a:off x="467545" y="1090800"/>
            <a:ext cx="8207375" cy="3631500"/>
          </a:xfrm>
          <a:noFill/>
          <a:ln>
            <a:noFill/>
          </a:ln>
        </p:spPr>
        <p:txBody>
          <a:bodyPr anchor="ctr">
            <a:normAutofit/>
          </a:bodyPr>
          <a:lstStyle>
            <a:lvl1pPr marL="85725" indent="0">
              <a:buNone/>
              <a:defRPr sz="900"/>
            </a:lvl1pPr>
          </a:lstStyle>
          <a:p>
            <a:pPr lvl="0"/>
            <a:endParaRPr lang="el-GR"/>
          </a:p>
        </p:txBody>
      </p:sp>
      <p:sp>
        <p:nvSpPr>
          <p:cNvPr id="2" name="Title"/>
          <p:cNvSpPr>
            <a:spLocks noGrp="1"/>
          </p:cNvSpPr>
          <p:nvPr>
            <p:ph type="title" hasCustomPrompt="1"/>
          </p:nvPr>
        </p:nvSpPr>
        <p:spPr>
          <a:xfrm>
            <a:off x="467544" y="648000"/>
            <a:ext cx="8208000" cy="410316"/>
          </a:xfrm>
          <a:prstGeom prst="rect">
            <a:avLst/>
          </a:prstGeom>
          <a:noFill/>
          <a:ln>
            <a:noFill/>
          </a:ln>
        </p:spPr>
        <p:style>
          <a:lnRef idx="2">
            <a:schemeClr val="accent4"/>
          </a:lnRef>
          <a:fillRef idx="1">
            <a:schemeClr val="lt1"/>
          </a:fillRef>
          <a:effectRef idx="0">
            <a:schemeClr val="accent4"/>
          </a:effectRef>
          <a:fontRef idx="none"/>
        </p:style>
        <p:txBody>
          <a:bodyPr>
            <a:normAutofit/>
          </a:bodyPr>
          <a:lstStyle>
            <a:lvl1pPr>
              <a:defRPr lang="el-GR" sz="1650" kern="1200" cap="none" spc="-75" baseline="0">
                <a:ln>
                  <a:noFill/>
                </a:ln>
                <a:solidFill>
                  <a:schemeClr val="tx1"/>
                </a:solidFill>
                <a:effectLst/>
                <a:latin typeface="+mn-lt"/>
                <a:ea typeface="+mj-ea"/>
                <a:cs typeface="Arial" pitchFamily="34" charset="0"/>
              </a:defRPr>
            </a:lvl1pPr>
          </a:lstStyle>
          <a:p>
            <a:r>
              <a:rPr lang="en-US"/>
              <a:t>Title</a:t>
            </a:r>
            <a:endParaRPr lang="el-GR"/>
          </a:p>
        </p:txBody>
      </p:sp>
      <p:sp>
        <p:nvSpPr>
          <p:cNvPr id="6" name="Pre"/>
          <p:cNvSpPr>
            <a:spLocks noGrp="1"/>
          </p:cNvSpPr>
          <p:nvPr>
            <p:ph sz="quarter" idx="14" hasCustomPrompt="1"/>
          </p:nvPr>
        </p:nvSpPr>
        <p:spPr>
          <a:xfrm>
            <a:off x="467545" y="162000"/>
            <a:ext cx="8207375" cy="486054"/>
          </a:xfrm>
          <a:noFill/>
          <a:ln>
            <a:noFill/>
          </a:ln>
        </p:spPr>
        <p:txBody>
          <a:bodyPr anchor="ctr">
            <a:normAutofit/>
          </a:bodyPr>
          <a:lstStyle>
            <a:lvl1pPr marL="85725" indent="0">
              <a:buNone/>
              <a:defRPr sz="900">
                <a:solidFill>
                  <a:schemeClr val="tx1"/>
                </a:solidFill>
              </a:defRPr>
            </a:lvl1pPr>
          </a:lstStyle>
          <a:p>
            <a:pPr lvl="0"/>
            <a:r>
              <a:rPr lang="en-US"/>
              <a:t>Pre Comment</a:t>
            </a:r>
            <a:endParaRPr lang="el-GR"/>
          </a:p>
        </p:txBody>
      </p:sp>
      <p:sp>
        <p:nvSpPr>
          <p:cNvPr id="10" name="RepTitle"/>
          <p:cNvSpPr>
            <a:spLocks noGrp="1"/>
          </p:cNvSpPr>
          <p:nvPr>
            <p:ph sz="quarter" idx="16" hasCustomPrompt="1"/>
          </p:nvPr>
        </p:nvSpPr>
        <p:spPr>
          <a:xfrm>
            <a:off x="0" y="0"/>
            <a:ext cx="9144000" cy="172800"/>
          </a:xfrm>
          <a:noFill/>
          <a:ln>
            <a:noFill/>
          </a:ln>
        </p:spPr>
        <p:txBody>
          <a:bodyPr>
            <a:noAutofit/>
          </a:bodyPr>
          <a:lstStyle>
            <a:lvl1pPr marL="85725" indent="0">
              <a:buNone/>
              <a:defRPr sz="900">
                <a:solidFill>
                  <a:schemeClr val="bg1">
                    <a:lumMod val="65000"/>
                  </a:schemeClr>
                </a:solidFill>
              </a:defRPr>
            </a:lvl1pPr>
          </a:lstStyle>
          <a:p>
            <a:pPr lvl="0"/>
            <a:r>
              <a:rPr lang="en-US" sz="900"/>
              <a:t>Report Title</a:t>
            </a:r>
            <a:endParaRPr lang="el-GR"/>
          </a:p>
        </p:txBody>
      </p:sp>
      <p:sp>
        <p:nvSpPr>
          <p:cNvPr id="11" name="Footer Placeholder 4"/>
          <p:cNvSpPr>
            <a:spLocks noGrp="1"/>
          </p:cNvSpPr>
          <p:nvPr>
            <p:ph type="ftr" sz="quarter" idx="3"/>
          </p:nvPr>
        </p:nvSpPr>
        <p:spPr/>
        <p:txBody>
          <a:bodyPr vert="horz" lIns="91440" tIns="45720" rIns="91440" bIns="45720" rtlCol="0" anchor="ctr"/>
          <a:lstStyle>
            <a:lvl1pPr algn="r">
              <a:defRPr sz="900">
                <a:solidFill>
                  <a:schemeClr val="bg2"/>
                </a:solidFill>
              </a:defRPr>
            </a:lvl1pPr>
          </a:lstStyle>
          <a:p>
            <a:r>
              <a:rPr lang="en-US"/>
              <a:t>Powered by www.questback.com</a:t>
            </a:r>
          </a:p>
        </p:txBody>
      </p:sp>
      <p:sp>
        <p:nvSpPr>
          <p:cNvPr id="12" name="Date Placeholder 3"/>
          <p:cNvSpPr>
            <a:spLocks noGrp="1"/>
          </p:cNvSpPr>
          <p:nvPr>
            <p:ph type="dt" sz="half" idx="2"/>
          </p:nvPr>
        </p:nvSpPr>
        <p:spPr/>
        <p:txBody>
          <a:bodyPr vert="horz" lIns="91440" tIns="45720" rIns="91440" bIns="45720" rtlCol="0" anchor="ctr"/>
          <a:lstStyle>
            <a:lvl1pPr algn="l">
              <a:defRPr sz="900">
                <a:solidFill>
                  <a:schemeClr val="bg2"/>
                </a:solidFill>
              </a:defRPr>
            </a:lvl1pPr>
          </a:lstStyle>
          <a:p>
            <a:r>
              <a:rPr lang="en-US"/>
              <a:t>2022-04-28 16:14</a:t>
            </a:r>
          </a:p>
        </p:txBody>
      </p:sp>
    </p:spTree>
    <p:extLst>
      <p:ext uri="{BB962C8B-B14F-4D97-AF65-F5344CB8AC3E}">
        <p14:creationId xmlns:p14="http://schemas.microsoft.com/office/powerpoint/2010/main" val="331134319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ont">
    <p:spTree>
      <p:nvGrpSpPr>
        <p:cNvPr id="1" name=""/>
        <p:cNvGrpSpPr/>
        <p:nvPr/>
      </p:nvGrpSpPr>
      <p:grpSpPr>
        <a:xfrm>
          <a:off x="0" y="0"/>
          <a:ext cx="0" cy="0"/>
          <a:chOff x="0" y="0"/>
          <a:chExt cx="0" cy="0"/>
        </a:xfrm>
      </p:grpSpPr>
      <p:sp>
        <p:nvSpPr>
          <p:cNvPr id="8" name="Warn">
            <a:extLst>
              <a:ext uri="{FF2B5EF4-FFF2-40B4-BE49-F238E27FC236}">
                <a16:creationId xmlns:a16="http://schemas.microsoft.com/office/drawing/2014/main" id="{0276FED8-8997-4F58-8AFF-1C828E63178F}"/>
              </a:ext>
            </a:extLst>
          </p:cNvPr>
          <p:cNvSpPr>
            <a:spLocks noGrp="1"/>
          </p:cNvSpPr>
          <p:nvPr>
            <p:ph type="body" sz="quarter" idx="13" hasCustomPrompt="1"/>
          </p:nvPr>
        </p:nvSpPr>
        <p:spPr>
          <a:xfrm>
            <a:off x="252000" y="2355652"/>
            <a:ext cx="8640000" cy="432197"/>
          </a:xfrm>
          <a:prstGeom prst="rect">
            <a:avLst/>
          </a:prstGeom>
          <a:noFill/>
          <a:ln w="12700">
            <a:solidFill>
              <a:srgbClr val="FF0000"/>
            </a:solidFill>
          </a:ln>
        </p:spPr>
        <p:txBody>
          <a:bodyPr anchor="ctr"/>
          <a:lstStyle>
            <a:lvl1pPr marL="0" indent="0" algn="ctr">
              <a:buNone/>
              <a:defRPr sz="1350">
                <a:solidFill>
                  <a:srgbClr val="FF0000"/>
                </a:solidFill>
                <a:latin typeface="+mn-lt"/>
                <a:cs typeface="Times New Roman" pitchFamily="18" charset="0"/>
              </a:defRPr>
            </a:lvl1pPr>
            <a:lvl2pPr marL="342900" indent="0">
              <a:buNone/>
              <a:defRPr sz="1350">
                <a:solidFill>
                  <a:srgbClr val="FF0000"/>
                </a:solidFill>
              </a:defRPr>
            </a:lvl2pPr>
            <a:lvl3pPr>
              <a:defRPr sz="1350">
                <a:solidFill>
                  <a:srgbClr val="FF0000"/>
                </a:solidFill>
              </a:defRPr>
            </a:lvl3pPr>
            <a:lvl4pPr>
              <a:defRPr sz="1350">
                <a:solidFill>
                  <a:srgbClr val="FF0000"/>
                </a:solidFill>
              </a:defRPr>
            </a:lvl4pPr>
            <a:lvl5pPr>
              <a:defRPr sz="1350">
                <a:solidFill>
                  <a:srgbClr val="FF0000"/>
                </a:solidFill>
              </a:defRPr>
            </a:lvl5pPr>
          </a:lstStyle>
          <a:p>
            <a:pPr lvl="0"/>
            <a:r>
              <a:rPr lang="en-US"/>
              <a:t>Warning</a:t>
            </a:r>
            <a:endParaRPr lang="el-GR"/>
          </a:p>
        </p:txBody>
      </p:sp>
      <p:sp>
        <p:nvSpPr>
          <p:cNvPr id="6" name="Cont1">
            <a:extLst>
              <a:ext uri="{FF2B5EF4-FFF2-40B4-BE49-F238E27FC236}">
                <a16:creationId xmlns:a16="http://schemas.microsoft.com/office/drawing/2014/main" id="{0FD23242-2B85-4AFF-87A6-1DD172122E8A}"/>
              </a:ext>
            </a:extLst>
          </p:cNvPr>
          <p:cNvSpPr>
            <a:spLocks noGrp="1"/>
          </p:cNvSpPr>
          <p:nvPr>
            <p:ph sz="quarter" idx="15"/>
          </p:nvPr>
        </p:nvSpPr>
        <p:spPr>
          <a:xfrm>
            <a:off x="467545" y="594000"/>
            <a:ext cx="8207375" cy="4131000"/>
          </a:xfrm>
          <a:noFill/>
          <a:ln>
            <a:noFill/>
          </a:ln>
        </p:spPr>
        <p:txBody>
          <a:bodyPr anchor="ctr">
            <a:normAutofit/>
          </a:bodyPr>
          <a:lstStyle>
            <a:lvl1pPr marL="85725" indent="0">
              <a:buNone/>
              <a:defRPr sz="900"/>
            </a:lvl1pPr>
          </a:lstStyle>
          <a:p>
            <a:pPr lvl="0"/>
            <a:endParaRPr lang="el-GR"/>
          </a:p>
        </p:txBody>
      </p:sp>
      <p:sp>
        <p:nvSpPr>
          <p:cNvPr id="2" name="Title"/>
          <p:cNvSpPr>
            <a:spLocks noGrp="1"/>
          </p:cNvSpPr>
          <p:nvPr>
            <p:ph type="title" hasCustomPrompt="1"/>
          </p:nvPr>
        </p:nvSpPr>
        <p:spPr>
          <a:xfrm>
            <a:off x="467544" y="163212"/>
            <a:ext cx="8208000" cy="410316"/>
          </a:xfrm>
          <a:prstGeom prst="rect">
            <a:avLst/>
          </a:prstGeom>
          <a:noFill/>
          <a:ln>
            <a:noFill/>
          </a:ln>
        </p:spPr>
        <p:txBody>
          <a:bodyPr>
            <a:normAutofit/>
          </a:bodyPr>
          <a:lstStyle>
            <a:lvl1pPr>
              <a:defRPr sz="1650">
                <a:solidFill>
                  <a:schemeClr val="tx1"/>
                </a:solidFill>
                <a:latin typeface="+mn-lt"/>
                <a:cs typeface="Arial" pitchFamily="34" charset="0"/>
              </a:defRPr>
            </a:lvl1pPr>
          </a:lstStyle>
          <a:p>
            <a:r>
              <a:rPr lang="en-US"/>
              <a:t>Title</a:t>
            </a:r>
            <a:endParaRPr lang="el-GR"/>
          </a:p>
        </p:txBody>
      </p:sp>
      <p:sp>
        <p:nvSpPr>
          <p:cNvPr id="7" name="RepTitle"/>
          <p:cNvSpPr>
            <a:spLocks noGrp="1"/>
          </p:cNvSpPr>
          <p:nvPr>
            <p:ph sz="quarter" idx="14" hasCustomPrompt="1"/>
          </p:nvPr>
        </p:nvSpPr>
        <p:spPr>
          <a:xfrm>
            <a:off x="0" y="0"/>
            <a:ext cx="9144000" cy="172800"/>
          </a:xfrm>
          <a:noFill/>
          <a:ln>
            <a:noFill/>
          </a:ln>
        </p:spPr>
        <p:txBody>
          <a:bodyPr>
            <a:noAutofit/>
          </a:bodyPr>
          <a:lstStyle>
            <a:lvl1pPr marL="85725" indent="0">
              <a:buNone/>
              <a:defRPr sz="900">
                <a:solidFill>
                  <a:schemeClr val="bg1">
                    <a:lumMod val="65000"/>
                  </a:schemeClr>
                </a:solidFill>
              </a:defRPr>
            </a:lvl1pPr>
          </a:lstStyle>
          <a:p>
            <a:pPr lvl="0"/>
            <a:r>
              <a:rPr lang="en-US" sz="900"/>
              <a:t>Report Title</a:t>
            </a:r>
            <a:endParaRPr lang="el-GR"/>
          </a:p>
        </p:txBody>
      </p:sp>
      <p:sp>
        <p:nvSpPr>
          <p:cNvPr id="9" name="Footer Placeholder 4"/>
          <p:cNvSpPr>
            <a:spLocks noGrp="1"/>
          </p:cNvSpPr>
          <p:nvPr>
            <p:ph type="ftr" sz="quarter" idx="3"/>
          </p:nvPr>
        </p:nvSpPr>
        <p:spPr/>
        <p:txBody>
          <a:bodyPr vert="horz" lIns="91440" tIns="45720" rIns="91440" bIns="45720" rtlCol="0" anchor="ctr"/>
          <a:lstStyle>
            <a:lvl1pPr algn="r">
              <a:defRPr sz="900">
                <a:solidFill>
                  <a:schemeClr val="bg2"/>
                </a:solidFill>
              </a:defRPr>
            </a:lvl1pPr>
          </a:lstStyle>
          <a:p>
            <a:r>
              <a:rPr lang="en-US"/>
              <a:t>Powered by www.questback.com</a:t>
            </a:r>
          </a:p>
        </p:txBody>
      </p:sp>
      <p:sp>
        <p:nvSpPr>
          <p:cNvPr id="10" name="Date Placeholder 3"/>
          <p:cNvSpPr>
            <a:spLocks noGrp="1"/>
          </p:cNvSpPr>
          <p:nvPr>
            <p:ph type="dt" sz="half" idx="2"/>
          </p:nvPr>
        </p:nvSpPr>
        <p:spPr/>
        <p:txBody>
          <a:bodyPr vert="horz" lIns="91440" tIns="45720" rIns="91440" bIns="45720" rtlCol="0" anchor="ctr"/>
          <a:lstStyle>
            <a:lvl1pPr algn="l">
              <a:defRPr sz="900">
                <a:solidFill>
                  <a:schemeClr val="bg2"/>
                </a:solidFill>
              </a:defRPr>
            </a:lvl1pPr>
          </a:lstStyle>
          <a:p>
            <a:r>
              <a:rPr lang="en-US"/>
              <a:t>2022-04-28 16:14</a:t>
            </a:r>
          </a:p>
        </p:txBody>
      </p:sp>
    </p:spTree>
    <p:extLst>
      <p:ext uri="{BB962C8B-B14F-4D97-AF65-F5344CB8AC3E}">
        <p14:creationId xmlns:p14="http://schemas.microsoft.com/office/powerpoint/2010/main" val="1853562814"/>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Bildobjekt 4" descr="grafiskborder20130229.jpg"/>
          <p:cNvPicPr preferRelativeResize="0">
            <a:picLocks/>
          </p:cNvPicPr>
          <p:nvPr userDrawn="1"/>
        </p:nvPicPr>
        <p:blipFill>
          <a:blip r:embed="rId7" cstate="print">
            <a:extLst>
              <a:ext uri="{28A0092B-C50C-407E-A947-70E740481C1C}">
                <a14:useLocalDpi xmlns:a14="http://schemas.microsoft.com/office/drawing/2010/main" val="0"/>
              </a:ext>
            </a:extLst>
          </a:blip>
          <a:stretch>
            <a:fillRect/>
          </a:stretch>
        </p:blipFill>
        <p:spPr>
          <a:xfrm>
            <a:off x="3" y="0"/>
            <a:ext cx="165895" cy="3882348"/>
          </a:xfrm>
          <a:prstGeom prst="rect">
            <a:avLst/>
          </a:prstGeom>
        </p:spPr>
      </p:pic>
      <p:pic>
        <p:nvPicPr>
          <p:cNvPr id="8" name="Bildobjekt 4" descr="grafiskborder20130229.jpg"/>
          <p:cNvPicPr preferRelativeResize="0">
            <a:picLocks/>
          </p:cNvPicPr>
          <p:nvPr userDrawn="1"/>
        </p:nvPicPr>
        <p:blipFill rotWithShape="1">
          <a:blip r:embed="rId7" cstate="print">
            <a:extLst>
              <a:ext uri="{28A0092B-C50C-407E-A947-70E740481C1C}">
                <a14:useLocalDpi xmlns:a14="http://schemas.microsoft.com/office/drawing/2010/main" val="0"/>
              </a:ext>
            </a:extLst>
          </a:blip>
          <a:srcRect t="33914"/>
          <a:stretch/>
        </p:blipFill>
        <p:spPr>
          <a:xfrm>
            <a:off x="3" y="2577817"/>
            <a:ext cx="165895" cy="2565683"/>
          </a:xfrm>
          <a:prstGeom prst="rect">
            <a:avLst/>
          </a:prstGeom>
        </p:spPr>
      </p:pic>
    </p:spTree>
    <p:extLst>
      <p:ext uri="{BB962C8B-B14F-4D97-AF65-F5344CB8AC3E}">
        <p14:creationId xmlns:p14="http://schemas.microsoft.com/office/powerpoint/2010/main" val="3729062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Lst>
  <p:txStyles>
    <p:titleStyle>
      <a:lvl1pPr algn="l" defTabSz="68572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31" indent="-171431" algn="l" defTabSz="68572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290" indent="-171431" algn="l" defTabSz="685720" rtl="0" eaLnBrk="1" latinLnBrk="0" hangingPunct="1">
        <a:lnSpc>
          <a:spcPct val="90000"/>
        </a:lnSpc>
        <a:spcBef>
          <a:spcPts val="375"/>
        </a:spcBef>
        <a:buFont typeface="Arial" panose="020B0604020202020204" pitchFamily="34" charset="0"/>
        <a:buChar char="•"/>
        <a:defRPr sz="1799" kern="1200">
          <a:solidFill>
            <a:schemeClr val="tx1"/>
          </a:solidFill>
          <a:latin typeface="+mn-lt"/>
          <a:ea typeface="+mn-ea"/>
          <a:cs typeface="+mn-cs"/>
        </a:defRPr>
      </a:lvl2pPr>
      <a:lvl3pPr marL="857150" indent="-171431" algn="l" defTabSz="685720" rtl="0" eaLnBrk="1" latinLnBrk="0" hangingPunct="1">
        <a:lnSpc>
          <a:spcPct val="90000"/>
        </a:lnSpc>
        <a:spcBef>
          <a:spcPts val="375"/>
        </a:spcBef>
        <a:buFont typeface="Arial" panose="020B0604020202020204" pitchFamily="34" charset="0"/>
        <a:buChar char="•"/>
        <a:defRPr sz="1499" kern="1200">
          <a:solidFill>
            <a:schemeClr val="tx1"/>
          </a:solidFill>
          <a:latin typeface="+mn-lt"/>
          <a:ea typeface="+mn-ea"/>
          <a:cs typeface="+mn-cs"/>
        </a:defRPr>
      </a:lvl3pPr>
      <a:lvl4pPr marL="1200010" indent="-171431" algn="l" defTabSz="685720" rtl="0" eaLnBrk="1" latinLnBrk="0" hangingPunct="1">
        <a:lnSpc>
          <a:spcPct val="90000"/>
        </a:lnSpc>
        <a:spcBef>
          <a:spcPts val="375"/>
        </a:spcBef>
        <a:buFont typeface="Arial" panose="020B0604020202020204" pitchFamily="34" charset="0"/>
        <a:buChar char="•"/>
        <a:defRPr sz="1349" kern="1200">
          <a:solidFill>
            <a:schemeClr val="tx1"/>
          </a:solidFill>
          <a:latin typeface="+mn-lt"/>
          <a:ea typeface="+mn-ea"/>
          <a:cs typeface="+mn-cs"/>
        </a:defRPr>
      </a:lvl4pPr>
      <a:lvl5pPr marL="1542869" indent="-171431" algn="l" defTabSz="685720" rtl="0" eaLnBrk="1" latinLnBrk="0" hangingPunct="1">
        <a:lnSpc>
          <a:spcPct val="90000"/>
        </a:lnSpc>
        <a:spcBef>
          <a:spcPts val="375"/>
        </a:spcBef>
        <a:buFont typeface="Arial" panose="020B0604020202020204" pitchFamily="34" charset="0"/>
        <a:buChar char="•"/>
        <a:defRPr sz="1349" kern="1200">
          <a:solidFill>
            <a:schemeClr val="tx1"/>
          </a:solidFill>
          <a:latin typeface="+mn-lt"/>
          <a:ea typeface="+mn-ea"/>
          <a:cs typeface="+mn-cs"/>
        </a:defRPr>
      </a:lvl5pPr>
      <a:lvl6pPr marL="1885730" indent="-171431" algn="l" defTabSz="685720" rtl="0" eaLnBrk="1" latinLnBrk="0" hangingPunct="1">
        <a:lnSpc>
          <a:spcPct val="90000"/>
        </a:lnSpc>
        <a:spcBef>
          <a:spcPts val="375"/>
        </a:spcBef>
        <a:buFont typeface="Arial" panose="020B0604020202020204" pitchFamily="34" charset="0"/>
        <a:buChar char="•"/>
        <a:defRPr sz="1349" kern="1200">
          <a:solidFill>
            <a:schemeClr val="tx1"/>
          </a:solidFill>
          <a:latin typeface="+mn-lt"/>
          <a:ea typeface="+mn-ea"/>
          <a:cs typeface="+mn-cs"/>
        </a:defRPr>
      </a:lvl6pPr>
      <a:lvl7pPr marL="2228590" indent="-171431" algn="l" defTabSz="685720" rtl="0" eaLnBrk="1" latinLnBrk="0" hangingPunct="1">
        <a:lnSpc>
          <a:spcPct val="90000"/>
        </a:lnSpc>
        <a:spcBef>
          <a:spcPts val="375"/>
        </a:spcBef>
        <a:buFont typeface="Arial" panose="020B0604020202020204" pitchFamily="34" charset="0"/>
        <a:buChar char="•"/>
        <a:defRPr sz="1349" kern="1200">
          <a:solidFill>
            <a:schemeClr val="tx1"/>
          </a:solidFill>
          <a:latin typeface="+mn-lt"/>
          <a:ea typeface="+mn-ea"/>
          <a:cs typeface="+mn-cs"/>
        </a:defRPr>
      </a:lvl7pPr>
      <a:lvl8pPr marL="2571450" indent="-171431" algn="l" defTabSz="685720" rtl="0" eaLnBrk="1" latinLnBrk="0" hangingPunct="1">
        <a:lnSpc>
          <a:spcPct val="90000"/>
        </a:lnSpc>
        <a:spcBef>
          <a:spcPts val="375"/>
        </a:spcBef>
        <a:buFont typeface="Arial" panose="020B0604020202020204" pitchFamily="34" charset="0"/>
        <a:buChar char="•"/>
        <a:defRPr sz="1349" kern="1200">
          <a:solidFill>
            <a:schemeClr val="tx1"/>
          </a:solidFill>
          <a:latin typeface="+mn-lt"/>
          <a:ea typeface="+mn-ea"/>
          <a:cs typeface="+mn-cs"/>
        </a:defRPr>
      </a:lvl8pPr>
      <a:lvl9pPr marL="2914310" indent="-171431" algn="l" defTabSz="685720" rtl="0" eaLnBrk="1" latinLnBrk="0" hangingPunct="1">
        <a:lnSpc>
          <a:spcPct val="90000"/>
        </a:lnSpc>
        <a:spcBef>
          <a:spcPts val="375"/>
        </a:spcBef>
        <a:buFont typeface="Arial" panose="020B0604020202020204" pitchFamily="34" charset="0"/>
        <a:buChar char="•"/>
        <a:defRPr sz="1349" kern="1200">
          <a:solidFill>
            <a:schemeClr val="tx1"/>
          </a:solidFill>
          <a:latin typeface="+mn-lt"/>
          <a:ea typeface="+mn-ea"/>
          <a:cs typeface="+mn-cs"/>
        </a:defRPr>
      </a:lvl9pPr>
    </p:bodyStyle>
    <p:otherStyle>
      <a:defPPr>
        <a:defRPr lang="da-DK"/>
      </a:defPPr>
      <a:lvl1pPr marL="0" algn="l" defTabSz="685720" rtl="0" eaLnBrk="1" latinLnBrk="0" hangingPunct="1">
        <a:defRPr sz="1349" kern="1200">
          <a:solidFill>
            <a:schemeClr val="tx1"/>
          </a:solidFill>
          <a:latin typeface="+mn-lt"/>
          <a:ea typeface="+mn-ea"/>
          <a:cs typeface="+mn-cs"/>
        </a:defRPr>
      </a:lvl1pPr>
      <a:lvl2pPr marL="342860" algn="l" defTabSz="685720" rtl="0" eaLnBrk="1" latinLnBrk="0" hangingPunct="1">
        <a:defRPr sz="1349" kern="1200">
          <a:solidFill>
            <a:schemeClr val="tx1"/>
          </a:solidFill>
          <a:latin typeface="+mn-lt"/>
          <a:ea typeface="+mn-ea"/>
          <a:cs typeface="+mn-cs"/>
        </a:defRPr>
      </a:lvl2pPr>
      <a:lvl3pPr marL="685720" algn="l" defTabSz="685720" rtl="0" eaLnBrk="1" latinLnBrk="0" hangingPunct="1">
        <a:defRPr sz="1349" kern="1200">
          <a:solidFill>
            <a:schemeClr val="tx1"/>
          </a:solidFill>
          <a:latin typeface="+mn-lt"/>
          <a:ea typeface="+mn-ea"/>
          <a:cs typeface="+mn-cs"/>
        </a:defRPr>
      </a:lvl3pPr>
      <a:lvl4pPr marL="1028579" algn="l" defTabSz="685720" rtl="0" eaLnBrk="1" latinLnBrk="0" hangingPunct="1">
        <a:defRPr sz="1349" kern="1200">
          <a:solidFill>
            <a:schemeClr val="tx1"/>
          </a:solidFill>
          <a:latin typeface="+mn-lt"/>
          <a:ea typeface="+mn-ea"/>
          <a:cs typeface="+mn-cs"/>
        </a:defRPr>
      </a:lvl4pPr>
      <a:lvl5pPr marL="1371440" algn="l" defTabSz="685720" rtl="0" eaLnBrk="1" latinLnBrk="0" hangingPunct="1">
        <a:defRPr sz="1349" kern="1200">
          <a:solidFill>
            <a:schemeClr val="tx1"/>
          </a:solidFill>
          <a:latin typeface="+mn-lt"/>
          <a:ea typeface="+mn-ea"/>
          <a:cs typeface="+mn-cs"/>
        </a:defRPr>
      </a:lvl5pPr>
      <a:lvl6pPr marL="1714300" algn="l" defTabSz="685720" rtl="0" eaLnBrk="1" latinLnBrk="0" hangingPunct="1">
        <a:defRPr sz="1349" kern="1200">
          <a:solidFill>
            <a:schemeClr val="tx1"/>
          </a:solidFill>
          <a:latin typeface="+mn-lt"/>
          <a:ea typeface="+mn-ea"/>
          <a:cs typeface="+mn-cs"/>
        </a:defRPr>
      </a:lvl6pPr>
      <a:lvl7pPr marL="2057160" algn="l" defTabSz="685720" rtl="0" eaLnBrk="1" latinLnBrk="0" hangingPunct="1">
        <a:defRPr sz="1349" kern="1200">
          <a:solidFill>
            <a:schemeClr val="tx1"/>
          </a:solidFill>
          <a:latin typeface="+mn-lt"/>
          <a:ea typeface="+mn-ea"/>
          <a:cs typeface="+mn-cs"/>
        </a:defRPr>
      </a:lvl7pPr>
      <a:lvl8pPr marL="2400020" algn="l" defTabSz="685720" rtl="0" eaLnBrk="1" latinLnBrk="0" hangingPunct="1">
        <a:defRPr sz="1349" kern="1200">
          <a:solidFill>
            <a:schemeClr val="tx1"/>
          </a:solidFill>
          <a:latin typeface="+mn-lt"/>
          <a:ea typeface="+mn-ea"/>
          <a:cs typeface="+mn-cs"/>
        </a:defRPr>
      </a:lvl8pPr>
      <a:lvl9pPr marL="2742881" algn="l" defTabSz="685720" rtl="0" eaLnBrk="1" latinLnBrk="0" hangingPunct="1">
        <a:defRPr sz="134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FFA42538-EFB1-4CD4-BDC8-BC10A2C68A57}"/>
              </a:ext>
            </a:extLst>
          </p:cNvPr>
          <p:cNvSpPr>
            <a:spLocks noGrp="1"/>
          </p:cNvSpPr>
          <p:nvPr>
            <p:ph type="body" sz="quarter" idx="10"/>
          </p:nvPr>
        </p:nvSpPr>
        <p:spPr/>
        <p:txBody>
          <a:bodyPr/>
          <a:lstStyle/>
          <a:p>
            <a:r>
              <a:rPr lang="sv-SE" dirty="0"/>
              <a:t>Urval resultat politikerenkät våren 2022</a:t>
            </a:r>
          </a:p>
        </p:txBody>
      </p:sp>
    </p:spTree>
    <p:extLst>
      <p:ext uri="{BB962C8B-B14F-4D97-AF65-F5344CB8AC3E}">
        <p14:creationId xmlns:p14="http://schemas.microsoft.com/office/powerpoint/2010/main" val="575984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1C740A7-E583-45F6-9F26-2AE9CF2960E0}"/>
              </a:ext>
            </a:extLst>
          </p:cNvPr>
          <p:cNvSpPr>
            <a:spLocks noGrp="1"/>
          </p:cNvSpPr>
          <p:nvPr>
            <p:ph type="title"/>
          </p:nvPr>
        </p:nvSpPr>
        <p:spPr/>
        <p:txBody>
          <a:bodyPr/>
          <a:lstStyle/>
          <a:p>
            <a:r>
              <a:rPr lang="sv-SE" dirty="0"/>
              <a:t>Förbättringsförslag teknisk utrustning, urval</a:t>
            </a:r>
          </a:p>
        </p:txBody>
      </p:sp>
      <p:sp>
        <p:nvSpPr>
          <p:cNvPr id="5" name="Pratbubbla: rektangel med rundade hörn 4">
            <a:extLst>
              <a:ext uri="{FF2B5EF4-FFF2-40B4-BE49-F238E27FC236}">
                <a16:creationId xmlns:a16="http://schemas.microsoft.com/office/drawing/2014/main" id="{CDFEB6CF-3329-4E32-BE8C-9FE61EA65B12}"/>
              </a:ext>
            </a:extLst>
          </p:cNvPr>
          <p:cNvSpPr/>
          <p:nvPr/>
        </p:nvSpPr>
        <p:spPr>
          <a:xfrm>
            <a:off x="4165598" y="933429"/>
            <a:ext cx="1908630" cy="1549400"/>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Det var ett antal turer innan allt fungerade och fortfarande som finns inte licens för Teams utan man måste köra i web</a:t>
            </a:r>
            <a:endParaRPr lang="sv-SE" sz="1100" dirty="0"/>
          </a:p>
        </p:txBody>
      </p:sp>
      <p:sp>
        <p:nvSpPr>
          <p:cNvPr id="6" name="Pratbubbla: oval 5">
            <a:extLst>
              <a:ext uri="{FF2B5EF4-FFF2-40B4-BE49-F238E27FC236}">
                <a16:creationId xmlns:a16="http://schemas.microsoft.com/office/drawing/2014/main" id="{2AC10C19-2E3B-45F9-B51A-41749F411802}"/>
              </a:ext>
            </a:extLst>
          </p:cNvPr>
          <p:cNvSpPr/>
          <p:nvPr/>
        </p:nvSpPr>
        <p:spPr>
          <a:xfrm>
            <a:off x="2220686" y="2892858"/>
            <a:ext cx="2351314" cy="1785257"/>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Teams var ett elände till att börja med och licenserna var visst inte rätt då. Nu funkar det lite mindre dåligt.</a:t>
            </a:r>
            <a:endParaRPr lang="sv-SE" sz="1100" dirty="0"/>
          </a:p>
        </p:txBody>
      </p:sp>
      <p:sp>
        <p:nvSpPr>
          <p:cNvPr id="7" name="Pratbubbla: rektangel 6">
            <a:extLst>
              <a:ext uri="{FF2B5EF4-FFF2-40B4-BE49-F238E27FC236}">
                <a16:creationId xmlns:a16="http://schemas.microsoft.com/office/drawing/2014/main" id="{CBD8B1E7-D14E-4131-A22C-CD65A00F7ABF}"/>
              </a:ext>
            </a:extLst>
          </p:cNvPr>
          <p:cNvSpPr/>
          <p:nvPr/>
        </p:nvSpPr>
        <p:spPr>
          <a:xfrm>
            <a:off x="6705598" y="1372158"/>
            <a:ext cx="1240972" cy="1081314"/>
          </a:xfrm>
          <a:prstGeom prst="wedge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Surfplattor börjar bli gamla o slöa</a:t>
            </a:r>
            <a:endParaRPr lang="sv-SE" sz="1100" dirty="0"/>
          </a:p>
        </p:txBody>
      </p:sp>
      <p:sp>
        <p:nvSpPr>
          <p:cNvPr id="8" name="Pratbubbla: rektangel med rundade hörn 7">
            <a:extLst>
              <a:ext uri="{FF2B5EF4-FFF2-40B4-BE49-F238E27FC236}">
                <a16:creationId xmlns:a16="http://schemas.microsoft.com/office/drawing/2014/main" id="{C7581356-9270-4D46-896F-DCB5495AA801}"/>
              </a:ext>
            </a:extLst>
          </p:cNvPr>
          <p:cNvSpPr/>
          <p:nvPr/>
        </p:nvSpPr>
        <p:spPr>
          <a:xfrm>
            <a:off x="5177971" y="3107313"/>
            <a:ext cx="1792514" cy="914400"/>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Se till att surfplattorna har gott med lagringsutrymme</a:t>
            </a:r>
            <a:endParaRPr lang="sv-SE" sz="1100" dirty="0"/>
          </a:p>
        </p:txBody>
      </p:sp>
      <p:sp>
        <p:nvSpPr>
          <p:cNvPr id="12" name="Pratbubbla: oval 11">
            <a:extLst>
              <a:ext uri="{FF2B5EF4-FFF2-40B4-BE49-F238E27FC236}">
                <a16:creationId xmlns:a16="http://schemas.microsoft.com/office/drawing/2014/main" id="{68BBAACC-A1AD-4E11-9310-DEA0BC2F0F58}"/>
              </a:ext>
            </a:extLst>
          </p:cNvPr>
          <p:cNvSpPr/>
          <p:nvPr/>
        </p:nvSpPr>
        <p:spPr>
          <a:xfrm>
            <a:off x="639226" y="933429"/>
            <a:ext cx="2206171" cy="1959429"/>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Att man kan få en modern telefon och surfplatta som går att uppdatera och uppgradera.</a:t>
            </a:r>
            <a:endParaRPr lang="sv-SE" sz="1100" dirty="0"/>
          </a:p>
        </p:txBody>
      </p:sp>
    </p:spTree>
    <p:extLst>
      <p:ext uri="{BB962C8B-B14F-4D97-AF65-F5344CB8AC3E}">
        <p14:creationId xmlns:p14="http://schemas.microsoft.com/office/powerpoint/2010/main" val="3786497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9C83CC-6DBE-4BEE-B3D1-1B7452B48CA8}"/>
              </a:ext>
            </a:extLst>
          </p:cNvPr>
          <p:cNvSpPr>
            <a:spLocks noGrp="1"/>
          </p:cNvSpPr>
          <p:nvPr>
            <p:ph type="title"/>
          </p:nvPr>
        </p:nvSpPr>
        <p:spPr/>
        <p:txBody>
          <a:bodyPr/>
          <a:lstStyle/>
          <a:p>
            <a:r>
              <a:rPr lang="sv-SE" dirty="0"/>
              <a:t>Förbättringsförslag teknisk utrustning, urval</a:t>
            </a:r>
          </a:p>
        </p:txBody>
      </p:sp>
      <p:sp>
        <p:nvSpPr>
          <p:cNvPr id="4" name="Pratbubbla: rektangel 3">
            <a:extLst>
              <a:ext uri="{FF2B5EF4-FFF2-40B4-BE49-F238E27FC236}">
                <a16:creationId xmlns:a16="http://schemas.microsoft.com/office/drawing/2014/main" id="{14923B91-5AF6-4B9A-AF25-A40CC222E0AE}"/>
              </a:ext>
            </a:extLst>
          </p:cNvPr>
          <p:cNvSpPr/>
          <p:nvPr/>
        </p:nvSpPr>
        <p:spPr>
          <a:xfrm>
            <a:off x="1357085" y="2721057"/>
            <a:ext cx="2074343" cy="1386114"/>
          </a:xfrm>
          <a:prstGeom prst="wedge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Gamla paddorna är värdelösa så har använt min egen dator. Dvs säkerställ nya uppdaterade paddor till alla. </a:t>
            </a:r>
            <a:endParaRPr lang="sv-SE" sz="1100" dirty="0"/>
          </a:p>
        </p:txBody>
      </p:sp>
      <p:sp>
        <p:nvSpPr>
          <p:cNvPr id="5" name="Pratbubbla: oval 4">
            <a:extLst>
              <a:ext uri="{FF2B5EF4-FFF2-40B4-BE49-F238E27FC236}">
                <a16:creationId xmlns:a16="http://schemas.microsoft.com/office/drawing/2014/main" id="{7297486A-4879-45A1-B004-D026F3127E02}"/>
              </a:ext>
            </a:extLst>
          </p:cNvPr>
          <p:cNvSpPr/>
          <p:nvPr/>
        </p:nvSpPr>
        <p:spPr>
          <a:xfrm>
            <a:off x="1494971" y="802800"/>
            <a:ext cx="1509487" cy="1302657"/>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Kan sakna en laptop i bland</a:t>
            </a:r>
            <a:endParaRPr lang="sv-SE" sz="1000" dirty="0"/>
          </a:p>
        </p:txBody>
      </p:sp>
      <p:sp>
        <p:nvSpPr>
          <p:cNvPr id="6" name="Pratbubbla: rektangel med rundade hörn 5">
            <a:extLst>
              <a:ext uri="{FF2B5EF4-FFF2-40B4-BE49-F238E27FC236}">
                <a16:creationId xmlns:a16="http://schemas.microsoft.com/office/drawing/2014/main" id="{76DA8624-96DD-4684-BA8B-8D603C77D86B}"/>
              </a:ext>
            </a:extLst>
          </p:cNvPr>
          <p:cNvSpPr/>
          <p:nvPr/>
        </p:nvSpPr>
        <p:spPr>
          <a:xfrm>
            <a:off x="5863771" y="1175657"/>
            <a:ext cx="2394857" cy="1396093"/>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Surfplattan var väldigt långsam, jag har inte använt den. Eller haft behöv av den egentligen, hade kunnat lämna tillbaka den.</a:t>
            </a:r>
            <a:endParaRPr lang="sv-SE" dirty="0"/>
          </a:p>
        </p:txBody>
      </p:sp>
      <p:sp>
        <p:nvSpPr>
          <p:cNvPr id="7" name="Pratbubbla: oval 6">
            <a:extLst>
              <a:ext uri="{FF2B5EF4-FFF2-40B4-BE49-F238E27FC236}">
                <a16:creationId xmlns:a16="http://schemas.microsoft.com/office/drawing/2014/main" id="{85E521C9-B8B0-4D56-853C-4F9D76AC8AC2}"/>
              </a:ext>
            </a:extLst>
          </p:cNvPr>
          <p:cNvSpPr/>
          <p:nvPr/>
        </p:nvSpPr>
        <p:spPr>
          <a:xfrm>
            <a:off x="3982969" y="2568656"/>
            <a:ext cx="2307772" cy="1690915"/>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Allt är Windows baserat men jag har inte detta, vilket är ett problem emellanåt.</a:t>
            </a:r>
            <a:endParaRPr lang="sv-SE" sz="1100" dirty="0"/>
          </a:p>
        </p:txBody>
      </p:sp>
    </p:spTree>
    <p:extLst>
      <p:ext uri="{BB962C8B-B14F-4D97-AF65-F5344CB8AC3E}">
        <p14:creationId xmlns:p14="http://schemas.microsoft.com/office/powerpoint/2010/main" val="1075918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a:spLocks noGrp="1"/>
          </p:cNvSpPr>
          <p:nvPr>
            <p:ph type="title" hasCustomPrompt="1"/>
          </p:nvPr>
        </p:nvSpPr>
        <p:spPr/>
        <p:txBody>
          <a:bodyPr>
            <a:normAutofit/>
          </a:bodyPr>
          <a:lstStyle>
            <a:lvl1pPr>
              <a:defRPr sz="2200">
                <a:solidFill>
                  <a:schemeClr val="tx1"/>
                </a:solidFill>
                <a:latin typeface="+mn-lt"/>
                <a:cs typeface="Arial" pitchFamily="34" charset="0"/>
              </a:defRPr>
            </a:lvl1pPr>
          </a:lstStyle>
          <a:p>
            <a:r>
              <a:rPr lang="en-US" dirty="0"/>
              <a:t>Har den </a:t>
            </a:r>
            <a:r>
              <a:rPr lang="en-US" dirty="0" err="1"/>
              <a:t>tekniska</a:t>
            </a:r>
            <a:r>
              <a:rPr lang="en-US" dirty="0"/>
              <a:t> </a:t>
            </a:r>
            <a:r>
              <a:rPr lang="en-US" dirty="0" err="1"/>
              <a:t>utrustningen</a:t>
            </a:r>
            <a:r>
              <a:rPr lang="en-US" dirty="0"/>
              <a:t> </a:t>
            </a:r>
            <a:r>
              <a:rPr lang="en-US" dirty="0" err="1"/>
              <a:t>varit</a:t>
            </a:r>
            <a:r>
              <a:rPr lang="en-US" dirty="0"/>
              <a:t> </a:t>
            </a:r>
            <a:r>
              <a:rPr lang="en-US" dirty="0" err="1"/>
              <a:t>tillräcklig</a:t>
            </a:r>
            <a:r>
              <a:rPr lang="en-US" dirty="0"/>
              <a:t>?</a:t>
            </a:r>
          </a:p>
        </p:txBody>
      </p:sp>
      <p:sp>
        <p:nvSpPr>
          <p:cNvPr id="5" name="RepTitle"/>
          <p:cNvSpPr>
            <a:spLocks noGrp="1"/>
          </p:cNvSpPr>
          <p:nvPr>
            <p:ph sz="quarter" idx="14" hasCustomPrompt="1"/>
          </p:nvPr>
        </p:nvSpPr>
        <p:spPr/>
        <p:txBody>
          <a:bodyPr>
            <a:noAutofit/>
          </a:bodyPr>
          <a:lstStyle>
            <a:lvl1pPr marL="114300" indent="0">
              <a:buNone/>
              <a:defRPr sz="1200">
                <a:solidFill>
                  <a:schemeClr val="bg1">
                    <a:lumMod val="65000"/>
                  </a:schemeClr>
                </a:solidFill>
              </a:defRPr>
            </a:lvl1pPr>
          </a:lstStyle>
          <a:p>
            <a:pPr lvl="0"/>
            <a:r>
              <a:rPr lang="en-US" sz="900" dirty="0"/>
              <a:t> </a:t>
            </a:r>
          </a:p>
        </p:txBody>
      </p:sp>
      <p:graphicFrame>
        <p:nvGraphicFramePr>
          <p:cNvPr id="6" name="Cont1"/>
          <p:cNvGraphicFramePr/>
          <p:nvPr/>
        </p:nvGraphicFramePr>
        <p:xfrm>
          <a:off x="1493659" y="594000"/>
          <a:ext cx="6155531" cy="4131000"/>
        </p:xfrm>
        <a:graphic>
          <a:graphicData uri="http://schemas.openxmlformats.org/drawingml/2006/chart">
            <c:chart xmlns:c="http://schemas.openxmlformats.org/drawingml/2006/chart" xmlns:r="http://schemas.openxmlformats.org/officeDocument/2006/relationships" r:id="rId2"/>
          </a:graphicData>
        </a:graphic>
      </p:graphicFrame>
      <p:sp>
        <p:nvSpPr>
          <p:cNvPr id="7" name="Footer Placeholder 4"/>
          <p:cNvSpPr>
            <a:spLocks noGrp="1"/>
          </p:cNvSpPr>
          <p:nvPr>
            <p:ph type="ftr" sz="quarter" idx="3"/>
          </p:nvPr>
        </p:nvSpPr>
        <p:spPr/>
        <p:txBody>
          <a:bodyPr vert="horz" lIns="68580" tIns="34290" rIns="68580" bIns="34290" rtlCol="0" anchor="ctr"/>
          <a:lstStyle>
            <a:lvl1pPr algn="r">
              <a:defRPr sz="900">
                <a:solidFill>
                  <a:schemeClr val="bg2"/>
                </a:solidFill>
              </a:defRPr>
            </a:lvl1pPr>
          </a:lstStyle>
          <a:p>
            <a:r>
              <a:rPr lang="en-US"/>
              <a:t>Powered by www.questback.com</a:t>
            </a:r>
          </a:p>
        </p:txBody>
      </p:sp>
      <p:sp>
        <p:nvSpPr>
          <p:cNvPr id="8" name="Date Placeholder 3"/>
          <p:cNvSpPr>
            <a:spLocks noGrp="1"/>
          </p:cNvSpPr>
          <p:nvPr>
            <p:ph type="dt" sz="half" idx="2"/>
          </p:nvPr>
        </p:nvSpPr>
        <p:spPr/>
        <p:txBody>
          <a:bodyPr vert="horz" lIns="68580" tIns="34290" rIns="68580" bIns="34290" rtlCol="0" anchor="ctr"/>
          <a:lstStyle>
            <a:lvl1pPr algn="l">
              <a:defRPr sz="900">
                <a:solidFill>
                  <a:schemeClr val="bg2"/>
                </a:solidFill>
              </a:defRPr>
            </a:lvl1pPr>
          </a:lstStyle>
          <a:p>
            <a:r>
              <a:rPr lang="en-US" dirty="0"/>
              <a:t>2022-04-28 16:14</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B2D61E3-172C-4CE2-8FC1-0A3BB418B81C}"/>
              </a:ext>
            </a:extLst>
          </p:cNvPr>
          <p:cNvSpPr>
            <a:spLocks noGrp="1"/>
          </p:cNvSpPr>
          <p:nvPr>
            <p:ph type="title"/>
          </p:nvPr>
        </p:nvSpPr>
        <p:spPr/>
        <p:txBody>
          <a:bodyPr/>
          <a:lstStyle/>
          <a:p>
            <a:r>
              <a:rPr lang="sv-SE" dirty="0"/>
              <a:t>Vad har du saknat för teknisk utrustning? (urval) </a:t>
            </a:r>
          </a:p>
        </p:txBody>
      </p:sp>
      <p:sp>
        <p:nvSpPr>
          <p:cNvPr id="4" name="Pratbubbla: oval 3">
            <a:extLst>
              <a:ext uri="{FF2B5EF4-FFF2-40B4-BE49-F238E27FC236}">
                <a16:creationId xmlns:a16="http://schemas.microsoft.com/office/drawing/2014/main" id="{46E9661C-1F51-4285-A9CC-4BEDA0C3FF2B}"/>
              </a:ext>
            </a:extLst>
          </p:cNvPr>
          <p:cNvSpPr/>
          <p:nvPr/>
        </p:nvSpPr>
        <p:spPr>
          <a:xfrm>
            <a:off x="362858" y="868114"/>
            <a:ext cx="2140857" cy="1381600"/>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Ovan vid </a:t>
            </a:r>
            <a:r>
              <a:rPr lang="sv-SE" sz="1400" dirty="0" err="1">
                <a:solidFill>
                  <a:srgbClr val="000000"/>
                </a:solidFill>
                <a:effectLst/>
                <a:ea typeface="Times New Roman" panose="02020603050405020304" pitchFamily="18" charset="0"/>
              </a:rPr>
              <a:t>android</a:t>
            </a:r>
            <a:r>
              <a:rPr lang="sv-SE" sz="1400" dirty="0">
                <a:solidFill>
                  <a:srgbClr val="000000"/>
                </a:solidFill>
                <a:effectLst/>
                <a:ea typeface="Times New Roman" panose="02020603050405020304" pitchFamily="18" charset="0"/>
              </a:rPr>
              <a:t>. Borde få välja teknisk plattform</a:t>
            </a:r>
            <a:endParaRPr lang="sv-SE" sz="1100" dirty="0"/>
          </a:p>
        </p:txBody>
      </p:sp>
      <p:sp>
        <p:nvSpPr>
          <p:cNvPr id="5" name="Pratbubbla: rektangel med rundade hörn 4">
            <a:extLst>
              <a:ext uri="{FF2B5EF4-FFF2-40B4-BE49-F238E27FC236}">
                <a16:creationId xmlns:a16="http://schemas.microsoft.com/office/drawing/2014/main" id="{49942F6D-F768-4552-B6E0-209C6F5807DB}"/>
              </a:ext>
            </a:extLst>
          </p:cNvPr>
          <p:cNvSpPr/>
          <p:nvPr/>
        </p:nvSpPr>
        <p:spPr>
          <a:xfrm>
            <a:off x="4662000" y="795542"/>
            <a:ext cx="1698171" cy="1429658"/>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Hörlurar och extra laddare har jag ibland upplevt saknats</a:t>
            </a:r>
            <a:endParaRPr lang="sv-SE" sz="1100" dirty="0"/>
          </a:p>
        </p:txBody>
      </p:sp>
      <p:sp>
        <p:nvSpPr>
          <p:cNvPr id="6" name="Pratbubbla: rektangel 5">
            <a:extLst>
              <a:ext uri="{FF2B5EF4-FFF2-40B4-BE49-F238E27FC236}">
                <a16:creationId xmlns:a16="http://schemas.microsoft.com/office/drawing/2014/main" id="{8DB89499-652E-44D7-A437-C5D1A801A800}"/>
              </a:ext>
            </a:extLst>
          </p:cNvPr>
          <p:cNvSpPr/>
          <p:nvPr/>
        </p:nvSpPr>
        <p:spPr>
          <a:xfrm>
            <a:off x="6887029" y="994228"/>
            <a:ext cx="1161142" cy="696686"/>
          </a:xfrm>
          <a:prstGeom prst="wedge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Laptop</a:t>
            </a:r>
            <a:endParaRPr lang="sv-SE" dirty="0"/>
          </a:p>
        </p:txBody>
      </p:sp>
      <p:sp>
        <p:nvSpPr>
          <p:cNvPr id="7" name="Pratbubbla: oval 6">
            <a:extLst>
              <a:ext uri="{FF2B5EF4-FFF2-40B4-BE49-F238E27FC236}">
                <a16:creationId xmlns:a16="http://schemas.microsoft.com/office/drawing/2014/main" id="{12D39731-5D78-4915-8962-BF98BFB5BF13}"/>
              </a:ext>
            </a:extLst>
          </p:cNvPr>
          <p:cNvSpPr/>
          <p:nvPr/>
        </p:nvSpPr>
        <p:spPr>
          <a:xfrm>
            <a:off x="5946744" y="2479200"/>
            <a:ext cx="2206171" cy="1408815"/>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Till viss del personlig åsikt men en </a:t>
            </a:r>
            <a:r>
              <a:rPr lang="sv-SE" sz="1400" dirty="0" err="1">
                <a:solidFill>
                  <a:srgbClr val="000000"/>
                </a:solidFill>
                <a:effectLst/>
                <a:ea typeface="Times New Roman" panose="02020603050405020304" pitchFamily="18" charset="0"/>
              </a:rPr>
              <a:t>samsungplatta</a:t>
            </a:r>
            <a:r>
              <a:rPr lang="sv-SE" sz="1400" dirty="0">
                <a:solidFill>
                  <a:srgbClr val="000000"/>
                </a:solidFill>
                <a:effectLst/>
                <a:ea typeface="Times New Roman" panose="02020603050405020304" pitchFamily="18" charset="0"/>
              </a:rPr>
              <a:t> blir för mig helt onödig.</a:t>
            </a:r>
            <a:endParaRPr lang="sv-SE" sz="1100" dirty="0"/>
          </a:p>
        </p:txBody>
      </p:sp>
      <p:sp>
        <p:nvSpPr>
          <p:cNvPr id="8" name="Pratbubbla: rektangel med rundade hörn 7">
            <a:extLst>
              <a:ext uri="{FF2B5EF4-FFF2-40B4-BE49-F238E27FC236}">
                <a16:creationId xmlns:a16="http://schemas.microsoft.com/office/drawing/2014/main" id="{66AE620E-5134-43A8-A7B8-FF0E529457F4}"/>
              </a:ext>
            </a:extLst>
          </p:cNvPr>
          <p:cNvSpPr/>
          <p:nvPr/>
        </p:nvSpPr>
        <p:spPr>
          <a:xfrm>
            <a:off x="486000" y="2837542"/>
            <a:ext cx="1712914" cy="1437843"/>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Fel sorts padda. Har ingen lust att lära mig en ny sort då jag använder iPhone</a:t>
            </a:r>
            <a:endParaRPr lang="sv-SE" sz="1100" dirty="0"/>
          </a:p>
        </p:txBody>
      </p:sp>
      <p:sp>
        <p:nvSpPr>
          <p:cNvPr id="9" name="Pratbubbla: rektangel 8">
            <a:extLst>
              <a:ext uri="{FF2B5EF4-FFF2-40B4-BE49-F238E27FC236}">
                <a16:creationId xmlns:a16="http://schemas.microsoft.com/office/drawing/2014/main" id="{3EDCC0E4-AE19-4AA8-B2F9-F65B936D99D3}"/>
              </a:ext>
            </a:extLst>
          </p:cNvPr>
          <p:cNvSpPr/>
          <p:nvPr/>
        </p:nvSpPr>
        <p:spPr>
          <a:xfrm>
            <a:off x="3222916" y="2982686"/>
            <a:ext cx="1937657" cy="1429658"/>
          </a:xfrm>
          <a:prstGeom prst="wedge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För få </a:t>
            </a:r>
            <a:r>
              <a:rPr lang="sv-SE" sz="1400" dirty="0" err="1">
                <a:solidFill>
                  <a:srgbClr val="000000"/>
                </a:solidFill>
                <a:effectLst/>
                <a:ea typeface="Times New Roman" panose="02020603050405020304" pitchFamily="18" charset="0"/>
              </a:rPr>
              <a:t>Gb</a:t>
            </a:r>
            <a:r>
              <a:rPr lang="sv-SE" sz="1400" dirty="0">
                <a:solidFill>
                  <a:srgbClr val="000000"/>
                </a:solidFill>
                <a:effectLst/>
                <a:ea typeface="Times New Roman" panose="02020603050405020304" pitchFamily="18" charset="0"/>
              </a:rPr>
              <a:t>. Programvaror och dokument blir successivt allt m ett a </a:t>
            </a:r>
            <a:r>
              <a:rPr lang="sv-SE" sz="1400" dirty="0" err="1">
                <a:solidFill>
                  <a:srgbClr val="000000"/>
                </a:solidFill>
                <a:effectLst/>
                <a:ea typeface="Times New Roman" panose="02020603050405020304" pitchFamily="18" charset="0"/>
              </a:rPr>
              <a:t>uttynmeskrävsnde</a:t>
            </a:r>
            <a:endParaRPr lang="sv-SE" sz="1100" dirty="0"/>
          </a:p>
        </p:txBody>
      </p:sp>
      <p:sp>
        <p:nvSpPr>
          <p:cNvPr id="10" name="Pratbubbla: oval 9">
            <a:extLst>
              <a:ext uri="{FF2B5EF4-FFF2-40B4-BE49-F238E27FC236}">
                <a16:creationId xmlns:a16="http://schemas.microsoft.com/office/drawing/2014/main" id="{D84E8989-3E08-4864-BA11-AE4A91FDFBB9}"/>
              </a:ext>
            </a:extLst>
          </p:cNvPr>
          <p:cNvSpPr/>
          <p:nvPr/>
        </p:nvSpPr>
        <p:spPr>
          <a:xfrm>
            <a:off x="2586458" y="1040343"/>
            <a:ext cx="1698171" cy="1301142"/>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surfplattan kan vara trög då och då, kanske är för gamla</a:t>
            </a:r>
            <a:endParaRPr lang="sv-SE" sz="1100" dirty="0"/>
          </a:p>
        </p:txBody>
      </p:sp>
    </p:spTree>
    <p:extLst>
      <p:ext uri="{BB962C8B-B14F-4D97-AF65-F5344CB8AC3E}">
        <p14:creationId xmlns:p14="http://schemas.microsoft.com/office/powerpoint/2010/main" val="1435116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303F2A5-5E6A-4B13-98BA-AF513D6F4C04}"/>
              </a:ext>
            </a:extLst>
          </p:cNvPr>
          <p:cNvSpPr>
            <a:spLocks noGrp="1"/>
          </p:cNvSpPr>
          <p:nvPr>
            <p:ph type="title"/>
          </p:nvPr>
        </p:nvSpPr>
        <p:spPr/>
        <p:txBody>
          <a:bodyPr/>
          <a:lstStyle/>
          <a:p>
            <a:r>
              <a:rPr lang="sv-SE" dirty="0"/>
              <a:t>Vad har du saknat för teknisk utrustning? (urval) </a:t>
            </a:r>
          </a:p>
        </p:txBody>
      </p:sp>
      <p:sp>
        <p:nvSpPr>
          <p:cNvPr id="4" name="Pratbubbla: oval 3">
            <a:extLst>
              <a:ext uri="{FF2B5EF4-FFF2-40B4-BE49-F238E27FC236}">
                <a16:creationId xmlns:a16="http://schemas.microsoft.com/office/drawing/2014/main" id="{3CB56B99-BB63-4AD8-A204-D3E74DA9A1CE}"/>
              </a:ext>
            </a:extLst>
          </p:cNvPr>
          <p:cNvSpPr/>
          <p:nvPr/>
        </p:nvSpPr>
        <p:spPr>
          <a:xfrm>
            <a:off x="6792688" y="1023258"/>
            <a:ext cx="1400628" cy="1161143"/>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Padda håller inte batteriet</a:t>
            </a:r>
            <a:endParaRPr lang="sv-SE" dirty="0"/>
          </a:p>
        </p:txBody>
      </p:sp>
      <p:sp>
        <p:nvSpPr>
          <p:cNvPr id="5" name="Pratbubbla: rektangel med rundade hörn 4">
            <a:extLst>
              <a:ext uri="{FF2B5EF4-FFF2-40B4-BE49-F238E27FC236}">
                <a16:creationId xmlns:a16="http://schemas.microsoft.com/office/drawing/2014/main" id="{C36EF796-4C99-4040-B708-9CB5B8F92022}"/>
              </a:ext>
            </a:extLst>
          </p:cNvPr>
          <p:cNvSpPr/>
          <p:nvPr/>
        </p:nvSpPr>
        <p:spPr>
          <a:xfrm>
            <a:off x="1244599" y="954314"/>
            <a:ext cx="1284513" cy="863600"/>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Surfplattan funkar inte som det ska</a:t>
            </a:r>
            <a:endParaRPr lang="sv-SE" dirty="0"/>
          </a:p>
        </p:txBody>
      </p:sp>
      <p:sp>
        <p:nvSpPr>
          <p:cNvPr id="6" name="Pratbubbla: rektangel 5">
            <a:extLst>
              <a:ext uri="{FF2B5EF4-FFF2-40B4-BE49-F238E27FC236}">
                <a16:creationId xmlns:a16="http://schemas.microsoft.com/office/drawing/2014/main" id="{E31530C2-B1CF-4F6C-AAEA-803C16D52149}"/>
              </a:ext>
            </a:extLst>
          </p:cNvPr>
          <p:cNvSpPr/>
          <p:nvPr/>
        </p:nvSpPr>
        <p:spPr>
          <a:xfrm>
            <a:off x="3998685" y="3233056"/>
            <a:ext cx="1378858" cy="805543"/>
          </a:xfrm>
          <a:prstGeom prst="wedge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Paddan krånglar ofta</a:t>
            </a:r>
            <a:endParaRPr lang="sv-SE" sz="1100" dirty="0"/>
          </a:p>
        </p:txBody>
      </p:sp>
      <p:sp>
        <p:nvSpPr>
          <p:cNvPr id="7" name="Pratbubbla: oval 6">
            <a:extLst>
              <a:ext uri="{FF2B5EF4-FFF2-40B4-BE49-F238E27FC236}">
                <a16:creationId xmlns:a16="http://schemas.microsoft.com/office/drawing/2014/main" id="{357DC76A-0335-4AE7-9430-5E7A864F5C08}"/>
              </a:ext>
            </a:extLst>
          </p:cNvPr>
          <p:cNvSpPr/>
          <p:nvPr/>
        </p:nvSpPr>
        <p:spPr>
          <a:xfrm>
            <a:off x="1879599" y="2187122"/>
            <a:ext cx="1008742" cy="863601"/>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dator</a:t>
            </a:r>
            <a:endParaRPr lang="sv-SE" dirty="0"/>
          </a:p>
        </p:txBody>
      </p:sp>
      <p:sp>
        <p:nvSpPr>
          <p:cNvPr id="8" name="Pratbubbla: rektangel med rundade hörn 7">
            <a:extLst>
              <a:ext uri="{FF2B5EF4-FFF2-40B4-BE49-F238E27FC236}">
                <a16:creationId xmlns:a16="http://schemas.microsoft.com/office/drawing/2014/main" id="{1BD2F4AB-BBD9-469D-8916-764475BBA88F}"/>
              </a:ext>
            </a:extLst>
          </p:cNvPr>
          <p:cNvSpPr/>
          <p:nvPr/>
        </p:nvSpPr>
        <p:spPr>
          <a:xfrm>
            <a:off x="6487886" y="2663372"/>
            <a:ext cx="2148116" cy="1255486"/>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Gamla paddorna är värdelösa så har använt min egen dator. Dvs säkerställ nya uppdaterade paddor till alla.</a:t>
            </a:r>
            <a:endParaRPr lang="sv-SE" sz="1100" dirty="0"/>
          </a:p>
        </p:txBody>
      </p:sp>
      <p:sp>
        <p:nvSpPr>
          <p:cNvPr id="9" name="Pratbubbla: rektangel med rundade hörn 8">
            <a:extLst>
              <a:ext uri="{FF2B5EF4-FFF2-40B4-BE49-F238E27FC236}">
                <a16:creationId xmlns:a16="http://schemas.microsoft.com/office/drawing/2014/main" id="{3246465B-F0BE-441A-92DD-F5664514602C}"/>
              </a:ext>
            </a:extLst>
          </p:cNvPr>
          <p:cNvSpPr/>
          <p:nvPr/>
        </p:nvSpPr>
        <p:spPr>
          <a:xfrm>
            <a:off x="3334656" y="1035945"/>
            <a:ext cx="3011716" cy="1398816"/>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Tillgång till teknisk utrustning borde inte vara avhängig tidigare förtroendevaldas agerande, nödvändig programvara saknades</a:t>
            </a:r>
            <a:endParaRPr lang="sv-SE" sz="1400" dirty="0"/>
          </a:p>
        </p:txBody>
      </p:sp>
      <p:sp>
        <p:nvSpPr>
          <p:cNvPr id="10" name="Pratbubbla: rektangel med rundade hörn 9">
            <a:extLst>
              <a:ext uri="{FF2B5EF4-FFF2-40B4-BE49-F238E27FC236}">
                <a16:creationId xmlns:a16="http://schemas.microsoft.com/office/drawing/2014/main" id="{1D23EE50-EC47-4579-A645-FB77F6E82C96}"/>
              </a:ext>
            </a:extLst>
          </p:cNvPr>
          <p:cNvSpPr/>
          <p:nvPr/>
        </p:nvSpPr>
        <p:spPr>
          <a:xfrm>
            <a:off x="798285" y="3419948"/>
            <a:ext cx="2387600" cy="1398816"/>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På gränsen till tillräcklig. Lagringsutrymmet allt för litet, uppdateringar av program och system tar allt större plats</a:t>
            </a:r>
            <a:endParaRPr lang="sv-SE" dirty="0"/>
          </a:p>
        </p:txBody>
      </p:sp>
      <p:sp>
        <p:nvSpPr>
          <p:cNvPr id="11" name="Pratbubbla: oval 10">
            <a:extLst>
              <a:ext uri="{FF2B5EF4-FFF2-40B4-BE49-F238E27FC236}">
                <a16:creationId xmlns:a16="http://schemas.microsoft.com/office/drawing/2014/main" id="{69A0D167-EEEA-4AD3-95A6-61BC4BE382D4}"/>
              </a:ext>
            </a:extLst>
          </p:cNvPr>
          <p:cNvSpPr/>
          <p:nvPr/>
        </p:nvSpPr>
        <p:spPr>
          <a:xfrm>
            <a:off x="308427" y="1914071"/>
            <a:ext cx="1284513" cy="922564"/>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Hörlurar</a:t>
            </a:r>
            <a:endParaRPr lang="sv-SE" dirty="0"/>
          </a:p>
        </p:txBody>
      </p:sp>
    </p:spTree>
    <p:extLst>
      <p:ext uri="{BB962C8B-B14F-4D97-AF65-F5344CB8AC3E}">
        <p14:creationId xmlns:p14="http://schemas.microsoft.com/office/powerpoint/2010/main" val="3363985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19CEDD2-E3FA-4FB5-903F-4BC46FCFCBB7}"/>
              </a:ext>
            </a:extLst>
          </p:cNvPr>
          <p:cNvSpPr>
            <a:spLocks noGrp="1"/>
          </p:cNvSpPr>
          <p:nvPr>
            <p:ph type="title"/>
          </p:nvPr>
        </p:nvSpPr>
        <p:spPr/>
        <p:txBody>
          <a:bodyPr/>
          <a:lstStyle/>
          <a:p>
            <a:r>
              <a:rPr lang="sv-SE" dirty="0"/>
              <a:t>Vad har du saknat för teknisk utrustning? (urval) </a:t>
            </a:r>
          </a:p>
        </p:txBody>
      </p:sp>
      <p:sp>
        <p:nvSpPr>
          <p:cNvPr id="4" name="Pratbubbla: oval 3">
            <a:extLst>
              <a:ext uri="{FF2B5EF4-FFF2-40B4-BE49-F238E27FC236}">
                <a16:creationId xmlns:a16="http://schemas.microsoft.com/office/drawing/2014/main" id="{6184B7CB-42B1-48C4-84EA-B0B677F4673B}"/>
              </a:ext>
            </a:extLst>
          </p:cNvPr>
          <p:cNvSpPr/>
          <p:nvPr/>
        </p:nvSpPr>
        <p:spPr>
          <a:xfrm>
            <a:off x="2184999" y="2153092"/>
            <a:ext cx="1190172" cy="837315"/>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Mobil</a:t>
            </a:r>
            <a:endParaRPr lang="sv-SE" dirty="0"/>
          </a:p>
        </p:txBody>
      </p:sp>
      <p:sp>
        <p:nvSpPr>
          <p:cNvPr id="5" name="Pratbubbla: rektangel med rundade hörn 4">
            <a:extLst>
              <a:ext uri="{FF2B5EF4-FFF2-40B4-BE49-F238E27FC236}">
                <a16:creationId xmlns:a16="http://schemas.microsoft.com/office/drawing/2014/main" id="{CC7CA7F8-5243-4453-BB37-55371CCB2011}"/>
              </a:ext>
            </a:extLst>
          </p:cNvPr>
          <p:cNvSpPr/>
          <p:nvPr/>
        </p:nvSpPr>
        <p:spPr>
          <a:xfrm>
            <a:off x="6255657" y="999650"/>
            <a:ext cx="2169886" cy="1357086"/>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Lite dålig prestanda, som tur är så har jag tillgång till ett antal datorer för utom den läsplattan som tillhanda hålls</a:t>
            </a:r>
            <a:endParaRPr lang="sv-SE" dirty="0"/>
          </a:p>
        </p:txBody>
      </p:sp>
      <p:sp>
        <p:nvSpPr>
          <p:cNvPr id="6" name="Pratbubbla: rektangel 5">
            <a:extLst>
              <a:ext uri="{FF2B5EF4-FFF2-40B4-BE49-F238E27FC236}">
                <a16:creationId xmlns:a16="http://schemas.microsoft.com/office/drawing/2014/main" id="{CFB5D986-3361-46F6-9EA4-657C65DF3FFC}"/>
              </a:ext>
            </a:extLst>
          </p:cNvPr>
          <p:cNvSpPr/>
          <p:nvPr/>
        </p:nvSpPr>
        <p:spPr>
          <a:xfrm>
            <a:off x="6435885" y="2775393"/>
            <a:ext cx="1923143" cy="979714"/>
          </a:xfrm>
          <a:prstGeom prst="wedge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Ipaden är från stenåldern och tar 10 år att ladda</a:t>
            </a:r>
            <a:endParaRPr lang="sv-SE" sz="1100" dirty="0"/>
          </a:p>
        </p:txBody>
      </p:sp>
      <p:sp>
        <p:nvSpPr>
          <p:cNvPr id="7" name="Pratbubbla: rektangel 6">
            <a:extLst>
              <a:ext uri="{FF2B5EF4-FFF2-40B4-BE49-F238E27FC236}">
                <a16:creationId xmlns:a16="http://schemas.microsoft.com/office/drawing/2014/main" id="{FA0A6CAE-BA22-4A91-A0C5-4677B41EC125}"/>
              </a:ext>
            </a:extLst>
          </p:cNvPr>
          <p:cNvSpPr/>
          <p:nvPr/>
        </p:nvSpPr>
        <p:spPr>
          <a:xfrm>
            <a:off x="718457" y="979714"/>
            <a:ext cx="1654629" cy="950686"/>
          </a:xfrm>
          <a:prstGeom prst="wedge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Hörlurar och fler laddare till telefon och padda</a:t>
            </a:r>
            <a:endParaRPr lang="sv-SE" dirty="0"/>
          </a:p>
        </p:txBody>
      </p:sp>
      <p:sp>
        <p:nvSpPr>
          <p:cNvPr id="8" name="Pratbubbla: rektangel med rundade hörn 7">
            <a:extLst>
              <a:ext uri="{FF2B5EF4-FFF2-40B4-BE49-F238E27FC236}">
                <a16:creationId xmlns:a16="http://schemas.microsoft.com/office/drawing/2014/main" id="{E6850670-E076-4D17-96CA-CAC53CE29393}"/>
              </a:ext>
            </a:extLst>
          </p:cNvPr>
          <p:cNvSpPr/>
          <p:nvPr/>
        </p:nvSpPr>
        <p:spPr>
          <a:xfrm>
            <a:off x="4271128" y="2191656"/>
            <a:ext cx="1654629" cy="837315"/>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Använder mig av egen dator</a:t>
            </a:r>
            <a:endParaRPr lang="sv-SE" dirty="0"/>
          </a:p>
        </p:txBody>
      </p:sp>
      <p:sp>
        <p:nvSpPr>
          <p:cNvPr id="9" name="Pratbubbla: oval 8">
            <a:extLst>
              <a:ext uri="{FF2B5EF4-FFF2-40B4-BE49-F238E27FC236}">
                <a16:creationId xmlns:a16="http://schemas.microsoft.com/office/drawing/2014/main" id="{23032024-B200-4AB0-B3C0-2629B8E411F4}"/>
              </a:ext>
            </a:extLst>
          </p:cNvPr>
          <p:cNvSpPr/>
          <p:nvPr/>
        </p:nvSpPr>
        <p:spPr>
          <a:xfrm>
            <a:off x="3236087" y="979714"/>
            <a:ext cx="1741715" cy="919843"/>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Strular ofta med iPad</a:t>
            </a:r>
            <a:endParaRPr lang="sv-SE" dirty="0"/>
          </a:p>
        </p:txBody>
      </p:sp>
      <p:sp>
        <p:nvSpPr>
          <p:cNvPr id="10" name="Pratbubbla: oval 9">
            <a:extLst>
              <a:ext uri="{FF2B5EF4-FFF2-40B4-BE49-F238E27FC236}">
                <a16:creationId xmlns:a16="http://schemas.microsoft.com/office/drawing/2014/main" id="{75C9A253-9F22-419F-B5F4-DB2CF38625F9}"/>
              </a:ext>
            </a:extLst>
          </p:cNvPr>
          <p:cNvSpPr/>
          <p:nvPr/>
        </p:nvSpPr>
        <p:spPr>
          <a:xfrm>
            <a:off x="3990830" y="3321071"/>
            <a:ext cx="1785256" cy="1070429"/>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Dåliga paddor med litet minne</a:t>
            </a:r>
            <a:endParaRPr lang="sv-SE" sz="1100" dirty="0"/>
          </a:p>
        </p:txBody>
      </p:sp>
      <p:sp>
        <p:nvSpPr>
          <p:cNvPr id="11" name="Pratbubbla: rektangel med rundade hörn 10">
            <a:extLst>
              <a:ext uri="{FF2B5EF4-FFF2-40B4-BE49-F238E27FC236}">
                <a16:creationId xmlns:a16="http://schemas.microsoft.com/office/drawing/2014/main" id="{FFA23175-7969-4FA1-A475-42ECDE366557}"/>
              </a:ext>
            </a:extLst>
          </p:cNvPr>
          <p:cNvSpPr/>
          <p:nvPr/>
        </p:nvSpPr>
        <p:spPr>
          <a:xfrm>
            <a:off x="1400628" y="3519270"/>
            <a:ext cx="1785257" cy="1025073"/>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latin typeface="Arial" panose="020B0604020202020204" pitchFamily="34" charset="0"/>
                <a:ea typeface="Times New Roman" panose="02020603050405020304" pitchFamily="18" charset="0"/>
              </a:rPr>
              <a:t>Pardans funktionär helt begränsade</a:t>
            </a:r>
            <a:endParaRPr lang="sv-SE" sz="1100" dirty="0"/>
          </a:p>
        </p:txBody>
      </p:sp>
    </p:spTree>
    <p:extLst>
      <p:ext uri="{BB962C8B-B14F-4D97-AF65-F5344CB8AC3E}">
        <p14:creationId xmlns:p14="http://schemas.microsoft.com/office/powerpoint/2010/main" val="2719624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CFFD3FA-95FC-4310-BF7F-C4B6C775915A}"/>
              </a:ext>
            </a:extLst>
          </p:cNvPr>
          <p:cNvSpPr>
            <a:spLocks noGrp="1"/>
          </p:cNvSpPr>
          <p:nvPr>
            <p:ph type="title"/>
          </p:nvPr>
        </p:nvSpPr>
        <p:spPr/>
        <p:txBody>
          <a:bodyPr/>
          <a:lstStyle/>
          <a:p>
            <a:r>
              <a:rPr lang="sv-SE" dirty="0"/>
              <a:t>Stöd i ärendeprocessen</a:t>
            </a:r>
          </a:p>
        </p:txBody>
      </p:sp>
      <p:graphicFrame>
        <p:nvGraphicFramePr>
          <p:cNvPr id="5" name="Diagram 4">
            <a:extLst>
              <a:ext uri="{FF2B5EF4-FFF2-40B4-BE49-F238E27FC236}">
                <a16:creationId xmlns:a16="http://schemas.microsoft.com/office/drawing/2014/main" id="{D25FA9F1-D143-47F6-B72E-7DF4B112F5DA}"/>
              </a:ext>
            </a:extLst>
          </p:cNvPr>
          <p:cNvGraphicFramePr>
            <a:graphicFrameLocks/>
          </p:cNvGraphicFramePr>
          <p:nvPr>
            <p:extLst>
              <p:ext uri="{D42A27DB-BD31-4B8C-83A1-F6EECF244321}">
                <p14:modId xmlns:p14="http://schemas.microsoft.com/office/powerpoint/2010/main" val="862517294"/>
              </p:ext>
            </p:extLst>
          </p:nvPr>
        </p:nvGraphicFramePr>
        <p:xfrm>
          <a:off x="1001485" y="802800"/>
          <a:ext cx="6509657" cy="3667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276889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235B22D-03B6-40C9-A6E8-F2A2B14F7D60}"/>
              </a:ext>
            </a:extLst>
          </p:cNvPr>
          <p:cNvSpPr>
            <a:spLocks noGrp="1"/>
          </p:cNvSpPr>
          <p:nvPr>
            <p:ph type="title"/>
          </p:nvPr>
        </p:nvSpPr>
        <p:spPr/>
        <p:txBody>
          <a:bodyPr/>
          <a:lstStyle/>
          <a:p>
            <a:r>
              <a:rPr lang="sv-SE" dirty="0"/>
              <a:t>Antal svar per nämnd</a:t>
            </a:r>
          </a:p>
        </p:txBody>
      </p:sp>
      <p:sp>
        <p:nvSpPr>
          <p:cNvPr id="3" name="Platshållare för text 2">
            <a:extLst>
              <a:ext uri="{FF2B5EF4-FFF2-40B4-BE49-F238E27FC236}">
                <a16:creationId xmlns:a16="http://schemas.microsoft.com/office/drawing/2014/main" id="{77F40F9A-CCA1-4DF8-B015-40EC3FD6A72B}"/>
              </a:ext>
            </a:extLst>
          </p:cNvPr>
          <p:cNvSpPr>
            <a:spLocks noGrp="1"/>
          </p:cNvSpPr>
          <p:nvPr>
            <p:ph type="body" sz="quarter" idx="10"/>
          </p:nvPr>
        </p:nvSpPr>
        <p:spPr>
          <a:xfrm>
            <a:off x="457200" y="906843"/>
            <a:ext cx="4039200" cy="3838969"/>
          </a:xfrm>
        </p:spPr>
        <p:txBody>
          <a:bodyPr/>
          <a:lstStyle/>
          <a:p>
            <a:r>
              <a:rPr lang="sv-SE" sz="2400" dirty="0"/>
              <a:t>KF 40 </a:t>
            </a:r>
            <a:r>
              <a:rPr lang="sv-SE" sz="2400" dirty="0" err="1"/>
              <a:t>st</a:t>
            </a:r>
            <a:endParaRPr lang="sv-SE" sz="2400" dirty="0"/>
          </a:p>
          <a:p>
            <a:r>
              <a:rPr lang="sv-SE" sz="2400" dirty="0"/>
              <a:t>KS 15 </a:t>
            </a:r>
            <a:r>
              <a:rPr lang="sv-SE" sz="2400" dirty="0" err="1"/>
              <a:t>st</a:t>
            </a:r>
            <a:endParaRPr lang="sv-SE" sz="2400" dirty="0"/>
          </a:p>
          <a:p>
            <a:r>
              <a:rPr lang="sv-SE" sz="2400" dirty="0"/>
              <a:t>BN 8 </a:t>
            </a:r>
            <a:r>
              <a:rPr lang="sv-SE" sz="2400" dirty="0" err="1"/>
              <a:t>st</a:t>
            </a:r>
            <a:endParaRPr lang="sv-SE" sz="2400" dirty="0"/>
          </a:p>
          <a:p>
            <a:r>
              <a:rPr lang="sv-SE" sz="2400" dirty="0"/>
              <a:t>FN 10 </a:t>
            </a:r>
            <a:r>
              <a:rPr lang="sv-SE" sz="2400" dirty="0" err="1"/>
              <a:t>st</a:t>
            </a:r>
            <a:endParaRPr lang="sv-SE" sz="2400" dirty="0"/>
          </a:p>
          <a:p>
            <a:r>
              <a:rPr lang="sv-SE" sz="2400" dirty="0"/>
              <a:t>FSN 6 </a:t>
            </a:r>
            <a:r>
              <a:rPr lang="sv-SE" sz="2400" dirty="0" err="1"/>
              <a:t>st</a:t>
            </a:r>
            <a:endParaRPr lang="sv-SE" sz="2400" dirty="0"/>
          </a:p>
          <a:p>
            <a:r>
              <a:rPr lang="sv-SE" sz="2400" dirty="0"/>
              <a:t>GSN 8 </a:t>
            </a:r>
            <a:r>
              <a:rPr lang="sv-SE" sz="2400" dirty="0" err="1"/>
              <a:t>st</a:t>
            </a:r>
            <a:endParaRPr lang="sv-SE" sz="2400" dirty="0"/>
          </a:p>
          <a:p>
            <a:r>
              <a:rPr lang="sv-SE" sz="2400" dirty="0"/>
              <a:t>IFN 6 </a:t>
            </a:r>
            <a:r>
              <a:rPr lang="sv-SE" sz="2400" dirty="0" err="1"/>
              <a:t>st</a:t>
            </a:r>
            <a:endParaRPr lang="sv-SE" sz="2400" dirty="0"/>
          </a:p>
          <a:p>
            <a:r>
              <a:rPr lang="sv-SE" sz="2400" dirty="0"/>
              <a:t>KN 3 </a:t>
            </a:r>
            <a:r>
              <a:rPr lang="sv-SE" sz="2400" dirty="0" err="1"/>
              <a:t>st</a:t>
            </a:r>
            <a:endParaRPr lang="sv-SE" sz="2400" dirty="0"/>
          </a:p>
          <a:p>
            <a:r>
              <a:rPr lang="sv-SE" sz="2400" dirty="0"/>
              <a:t>MOKN 4 </a:t>
            </a:r>
            <a:r>
              <a:rPr lang="sv-SE" sz="2400" dirty="0" err="1"/>
              <a:t>st</a:t>
            </a:r>
            <a:endParaRPr lang="sv-SE" sz="2400" dirty="0"/>
          </a:p>
        </p:txBody>
      </p:sp>
      <p:sp>
        <p:nvSpPr>
          <p:cNvPr id="5" name="Platshållare för text 4">
            <a:extLst>
              <a:ext uri="{FF2B5EF4-FFF2-40B4-BE49-F238E27FC236}">
                <a16:creationId xmlns:a16="http://schemas.microsoft.com/office/drawing/2014/main" id="{424F6D04-E5F5-4721-A29E-C69790D69145}"/>
              </a:ext>
            </a:extLst>
          </p:cNvPr>
          <p:cNvSpPr>
            <a:spLocks noGrp="1"/>
          </p:cNvSpPr>
          <p:nvPr>
            <p:ph type="body" sz="quarter" idx="11"/>
          </p:nvPr>
        </p:nvSpPr>
        <p:spPr>
          <a:xfrm>
            <a:off x="3680301" y="906843"/>
            <a:ext cx="4039200" cy="3686757"/>
          </a:xfrm>
        </p:spPr>
        <p:txBody>
          <a:bodyPr/>
          <a:lstStyle/>
          <a:p>
            <a:r>
              <a:rPr lang="sv-SE" sz="2400" dirty="0"/>
              <a:t>NIFF 6 </a:t>
            </a:r>
            <a:r>
              <a:rPr lang="sv-SE" sz="2400" dirty="0" err="1"/>
              <a:t>st</a:t>
            </a:r>
            <a:endParaRPr lang="sv-SE" sz="2400" dirty="0"/>
          </a:p>
          <a:p>
            <a:r>
              <a:rPr lang="sv-SE" sz="2400" dirty="0"/>
              <a:t>NF 10 </a:t>
            </a:r>
            <a:r>
              <a:rPr lang="sv-SE" sz="2400" dirty="0" err="1"/>
              <a:t>st</a:t>
            </a:r>
            <a:endParaRPr lang="sv-SE" sz="2400" dirty="0"/>
          </a:p>
          <a:p>
            <a:r>
              <a:rPr lang="sv-SE" sz="2400" dirty="0"/>
              <a:t>KDNS 9 </a:t>
            </a:r>
            <a:r>
              <a:rPr lang="sv-SE" sz="2400" dirty="0" err="1"/>
              <a:t>st</a:t>
            </a:r>
            <a:endParaRPr lang="sv-SE" sz="2400" dirty="0"/>
          </a:p>
          <a:p>
            <a:r>
              <a:rPr lang="sv-SE" sz="2400" dirty="0"/>
              <a:t>TN 6 </a:t>
            </a:r>
            <a:r>
              <a:rPr lang="sv-SE" sz="2400" dirty="0" err="1"/>
              <a:t>st</a:t>
            </a:r>
            <a:endParaRPr lang="sv-SE" sz="2400" dirty="0"/>
          </a:p>
          <a:p>
            <a:r>
              <a:rPr lang="sv-SE" sz="2400" dirty="0"/>
              <a:t>UAN 11 </a:t>
            </a:r>
            <a:r>
              <a:rPr lang="sv-SE" sz="2400" dirty="0" err="1"/>
              <a:t>st</a:t>
            </a:r>
            <a:endParaRPr lang="sv-SE" sz="2400" dirty="0"/>
          </a:p>
          <a:p>
            <a:r>
              <a:rPr lang="sv-SE" sz="2400" dirty="0"/>
              <a:t>VN 11 </a:t>
            </a:r>
            <a:r>
              <a:rPr lang="sv-SE" sz="2400" dirty="0" err="1"/>
              <a:t>st</a:t>
            </a:r>
            <a:endParaRPr lang="sv-SE" sz="2400" dirty="0"/>
          </a:p>
          <a:p>
            <a:r>
              <a:rPr lang="sv-SE" sz="2400" dirty="0"/>
              <a:t>ÄN 6 </a:t>
            </a:r>
            <a:r>
              <a:rPr lang="sv-SE" sz="2400" dirty="0" err="1"/>
              <a:t>st</a:t>
            </a:r>
            <a:endParaRPr lang="sv-SE" sz="2400" dirty="0"/>
          </a:p>
          <a:p>
            <a:r>
              <a:rPr lang="sv-SE" sz="2400" dirty="0"/>
              <a:t>ÖFN 3 </a:t>
            </a:r>
            <a:r>
              <a:rPr lang="sv-SE" sz="2400" dirty="0" err="1"/>
              <a:t>st</a:t>
            </a:r>
            <a:endParaRPr lang="sv-SE" sz="2400" dirty="0"/>
          </a:p>
          <a:p>
            <a:r>
              <a:rPr lang="sv-SE" sz="2400" dirty="0"/>
              <a:t>Revisionen 6 </a:t>
            </a:r>
            <a:r>
              <a:rPr lang="sv-SE" sz="2400" dirty="0" err="1"/>
              <a:t>st</a:t>
            </a:r>
            <a:endParaRPr lang="sv-SE" sz="2400" dirty="0"/>
          </a:p>
        </p:txBody>
      </p:sp>
    </p:spTree>
    <p:extLst>
      <p:ext uri="{BB962C8B-B14F-4D97-AF65-F5344CB8AC3E}">
        <p14:creationId xmlns:p14="http://schemas.microsoft.com/office/powerpoint/2010/main" val="18848870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09E621-C826-4FAC-A70E-2A97CC928519}"/>
              </a:ext>
            </a:extLst>
          </p:cNvPr>
          <p:cNvSpPr>
            <a:spLocks noGrp="1"/>
          </p:cNvSpPr>
          <p:nvPr>
            <p:ph type="title"/>
          </p:nvPr>
        </p:nvSpPr>
        <p:spPr/>
        <p:txBody>
          <a:bodyPr/>
          <a:lstStyle/>
          <a:p>
            <a:r>
              <a:rPr lang="sv-SE" dirty="0"/>
              <a:t>Stöd i ärendeprocessen</a:t>
            </a:r>
          </a:p>
        </p:txBody>
      </p:sp>
      <p:graphicFrame>
        <p:nvGraphicFramePr>
          <p:cNvPr id="4" name="Diagram 3">
            <a:extLst>
              <a:ext uri="{FF2B5EF4-FFF2-40B4-BE49-F238E27FC236}">
                <a16:creationId xmlns:a16="http://schemas.microsoft.com/office/drawing/2014/main" id="{060F71C0-C954-410F-8590-3D39DA1E52A6}"/>
              </a:ext>
            </a:extLst>
          </p:cNvPr>
          <p:cNvGraphicFramePr>
            <a:graphicFrameLocks/>
          </p:cNvGraphicFramePr>
          <p:nvPr/>
        </p:nvGraphicFramePr>
        <p:xfrm>
          <a:off x="1624012" y="1023937"/>
          <a:ext cx="5895975" cy="30956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152209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0D1D37D-4289-4D25-91BC-6B074C70F8C1}"/>
              </a:ext>
            </a:extLst>
          </p:cNvPr>
          <p:cNvSpPr>
            <a:spLocks noGrp="1"/>
          </p:cNvSpPr>
          <p:nvPr>
            <p:ph type="title"/>
          </p:nvPr>
        </p:nvSpPr>
        <p:spPr/>
        <p:txBody>
          <a:bodyPr/>
          <a:lstStyle/>
          <a:p>
            <a:r>
              <a:rPr lang="sv-SE" dirty="0"/>
              <a:t>Stöd i ärendeprocessen</a:t>
            </a:r>
          </a:p>
        </p:txBody>
      </p:sp>
      <p:graphicFrame>
        <p:nvGraphicFramePr>
          <p:cNvPr id="4" name="Diagram 3">
            <a:extLst>
              <a:ext uri="{FF2B5EF4-FFF2-40B4-BE49-F238E27FC236}">
                <a16:creationId xmlns:a16="http://schemas.microsoft.com/office/drawing/2014/main" id="{3F7CC235-279E-482B-9A29-920972FE6CB8}"/>
              </a:ext>
            </a:extLst>
          </p:cNvPr>
          <p:cNvGraphicFramePr>
            <a:graphicFrameLocks/>
          </p:cNvGraphicFramePr>
          <p:nvPr>
            <p:extLst>
              <p:ext uri="{D42A27DB-BD31-4B8C-83A1-F6EECF244321}">
                <p14:modId xmlns:p14="http://schemas.microsoft.com/office/powerpoint/2010/main" val="3920817662"/>
              </p:ext>
            </p:extLst>
          </p:nvPr>
        </p:nvGraphicFramePr>
        <p:xfrm>
          <a:off x="1488734" y="937071"/>
          <a:ext cx="6121190" cy="325707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04346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E6C6A96-1F61-48D6-9D46-CCE3E0060F6C}"/>
              </a:ext>
            </a:extLst>
          </p:cNvPr>
          <p:cNvSpPr>
            <a:spLocks noGrp="1"/>
          </p:cNvSpPr>
          <p:nvPr>
            <p:ph type="title"/>
          </p:nvPr>
        </p:nvSpPr>
        <p:spPr/>
        <p:txBody>
          <a:bodyPr/>
          <a:lstStyle/>
          <a:p>
            <a:r>
              <a:rPr lang="sv-SE" dirty="0"/>
              <a:t>Politikerenkät våren 2022</a:t>
            </a:r>
          </a:p>
        </p:txBody>
      </p:sp>
      <p:sp>
        <p:nvSpPr>
          <p:cNvPr id="3" name="Platshållare för text 2">
            <a:extLst>
              <a:ext uri="{FF2B5EF4-FFF2-40B4-BE49-F238E27FC236}">
                <a16:creationId xmlns:a16="http://schemas.microsoft.com/office/drawing/2014/main" id="{61BFB15C-DF0B-44E0-A16C-7DBAC6D7152A}"/>
              </a:ext>
            </a:extLst>
          </p:cNvPr>
          <p:cNvSpPr>
            <a:spLocks noGrp="1"/>
          </p:cNvSpPr>
          <p:nvPr>
            <p:ph type="body" sz="quarter" idx="11"/>
          </p:nvPr>
        </p:nvSpPr>
        <p:spPr/>
        <p:txBody>
          <a:bodyPr/>
          <a:lstStyle/>
          <a:p>
            <a:endParaRPr lang="sv-SE" dirty="0"/>
          </a:p>
          <a:p>
            <a:r>
              <a:rPr lang="sv-SE" dirty="0"/>
              <a:t>Enkäten genomfördes under vecka 10 och 11</a:t>
            </a:r>
          </a:p>
          <a:p>
            <a:endParaRPr lang="sv-SE" dirty="0"/>
          </a:p>
          <a:p>
            <a:r>
              <a:rPr lang="sv-SE" dirty="0"/>
              <a:t>261 tillfrågade</a:t>
            </a:r>
          </a:p>
          <a:p>
            <a:r>
              <a:rPr lang="sv-SE" dirty="0"/>
              <a:t>105 svar (168 politiska uppdrag)</a:t>
            </a:r>
          </a:p>
          <a:p>
            <a:endParaRPr lang="sv-SE" dirty="0"/>
          </a:p>
          <a:p>
            <a:r>
              <a:rPr lang="sv-SE"/>
              <a:t>Här </a:t>
            </a:r>
            <a:r>
              <a:rPr lang="sv-SE" dirty="0"/>
              <a:t>redovisas ett urval.</a:t>
            </a:r>
          </a:p>
        </p:txBody>
      </p:sp>
    </p:spTree>
    <p:extLst>
      <p:ext uri="{BB962C8B-B14F-4D97-AF65-F5344CB8AC3E}">
        <p14:creationId xmlns:p14="http://schemas.microsoft.com/office/powerpoint/2010/main" val="2874534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6DE317F-BD01-412E-9D15-4408B317A91F}"/>
              </a:ext>
            </a:extLst>
          </p:cNvPr>
          <p:cNvSpPr>
            <a:spLocks noGrp="1"/>
          </p:cNvSpPr>
          <p:nvPr>
            <p:ph type="title"/>
          </p:nvPr>
        </p:nvSpPr>
        <p:spPr/>
        <p:txBody>
          <a:bodyPr/>
          <a:lstStyle/>
          <a:p>
            <a:r>
              <a:rPr lang="sv-SE" dirty="0"/>
              <a:t>Stöd i ärendeprocessen</a:t>
            </a:r>
          </a:p>
        </p:txBody>
      </p:sp>
      <p:graphicFrame>
        <p:nvGraphicFramePr>
          <p:cNvPr id="4" name="Diagram 3">
            <a:extLst>
              <a:ext uri="{FF2B5EF4-FFF2-40B4-BE49-F238E27FC236}">
                <a16:creationId xmlns:a16="http://schemas.microsoft.com/office/drawing/2014/main" id="{F585564B-52D3-47EA-8561-DD338DABDFC2}"/>
              </a:ext>
            </a:extLst>
          </p:cNvPr>
          <p:cNvGraphicFramePr>
            <a:graphicFrameLocks/>
          </p:cNvGraphicFramePr>
          <p:nvPr>
            <p:extLst>
              <p:ext uri="{D42A27DB-BD31-4B8C-83A1-F6EECF244321}">
                <p14:modId xmlns:p14="http://schemas.microsoft.com/office/powerpoint/2010/main" val="317016572"/>
              </p:ext>
            </p:extLst>
          </p:nvPr>
        </p:nvGraphicFramePr>
        <p:xfrm>
          <a:off x="1579417" y="989969"/>
          <a:ext cx="6007835" cy="324952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200115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F61607-FBE2-4876-A92E-E7E48CB8D1EE}"/>
              </a:ext>
            </a:extLst>
          </p:cNvPr>
          <p:cNvSpPr>
            <a:spLocks noGrp="1"/>
          </p:cNvSpPr>
          <p:nvPr>
            <p:ph type="title"/>
          </p:nvPr>
        </p:nvSpPr>
        <p:spPr/>
        <p:txBody>
          <a:bodyPr/>
          <a:lstStyle/>
          <a:p>
            <a:r>
              <a:rPr lang="sv-SE" dirty="0"/>
              <a:t>Stöd i ärendeprocessen</a:t>
            </a:r>
          </a:p>
        </p:txBody>
      </p:sp>
      <p:graphicFrame>
        <p:nvGraphicFramePr>
          <p:cNvPr id="4" name="Diagram 3">
            <a:extLst>
              <a:ext uri="{FF2B5EF4-FFF2-40B4-BE49-F238E27FC236}">
                <a16:creationId xmlns:a16="http://schemas.microsoft.com/office/drawing/2014/main" id="{1BAAD48A-CF31-4A4D-973D-7886BE6B5036}"/>
              </a:ext>
            </a:extLst>
          </p:cNvPr>
          <p:cNvGraphicFramePr>
            <a:graphicFrameLocks/>
          </p:cNvGraphicFramePr>
          <p:nvPr>
            <p:extLst>
              <p:ext uri="{D42A27DB-BD31-4B8C-83A1-F6EECF244321}">
                <p14:modId xmlns:p14="http://schemas.microsoft.com/office/powerpoint/2010/main" val="150124383"/>
              </p:ext>
            </p:extLst>
          </p:nvPr>
        </p:nvGraphicFramePr>
        <p:xfrm>
          <a:off x="1586975" y="1035312"/>
          <a:ext cx="5977608" cy="30983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666823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7892618-BB44-47B2-81B6-0EDF2B07B090}"/>
              </a:ext>
            </a:extLst>
          </p:cNvPr>
          <p:cNvSpPr>
            <a:spLocks noGrp="1"/>
          </p:cNvSpPr>
          <p:nvPr>
            <p:ph type="title"/>
          </p:nvPr>
        </p:nvSpPr>
        <p:spPr/>
        <p:txBody>
          <a:bodyPr/>
          <a:lstStyle/>
          <a:p>
            <a:r>
              <a:rPr lang="sv-SE" dirty="0"/>
              <a:t>Stöd i ärendeprocessen</a:t>
            </a:r>
          </a:p>
        </p:txBody>
      </p:sp>
      <p:graphicFrame>
        <p:nvGraphicFramePr>
          <p:cNvPr id="4" name="Diagram 3">
            <a:extLst>
              <a:ext uri="{FF2B5EF4-FFF2-40B4-BE49-F238E27FC236}">
                <a16:creationId xmlns:a16="http://schemas.microsoft.com/office/drawing/2014/main" id="{AEB318A6-0D97-423C-83FC-03D29D2D2A60}"/>
              </a:ext>
            </a:extLst>
          </p:cNvPr>
          <p:cNvGraphicFramePr>
            <a:graphicFrameLocks/>
          </p:cNvGraphicFramePr>
          <p:nvPr>
            <p:extLst>
              <p:ext uri="{D42A27DB-BD31-4B8C-83A1-F6EECF244321}">
                <p14:modId xmlns:p14="http://schemas.microsoft.com/office/powerpoint/2010/main" val="1466716275"/>
              </p:ext>
            </p:extLst>
          </p:nvPr>
        </p:nvGraphicFramePr>
        <p:xfrm>
          <a:off x="1564303" y="1073098"/>
          <a:ext cx="5282361" cy="313616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20287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321DED-3F71-4298-8E15-44672BB41E8D}"/>
              </a:ext>
            </a:extLst>
          </p:cNvPr>
          <p:cNvSpPr>
            <a:spLocks noGrp="1"/>
          </p:cNvSpPr>
          <p:nvPr>
            <p:ph type="title"/>
          </p:nvPr>
        </p:nvSpPr>
        <p:spPr/>
        <p:txBody>
          <a:bodyPr/>
          <a:lstStyle/>
          <a:p>
            <a:r>
              <a:rPr lang="sv-SE" dirty="0"/>
              <a:t>Stöd i ärendeprocessen</a:t>
            </a:r>
          </a:p>
        </p:txBody>
      </p:sp>
      <p:graphicFrame>
        <p:nvGraphicFramePr>
          <p:cNvPr id="4" name="Diagram 3">
            <a:extLst>
              <a:ext uri="{FF2B5EF4-FFF2-40B4-BE49-F238E27FC236}">
                <a16:creationId xmlns:a16="http://schemas.microsoft.com/office/drawing/2014/main" id="{45B503EF-A0A3-4D3D-A208-3E07BB7871FD}"/>
              </a:ext>
            </a:extLst>
          </p:cNvPr>
          <p:cNvGraphicFramePr>
            <a:graphicFrameLocks/>
          </p:cNvGraphicFramePr>
          <p:nvPr/>
        </p:nvGraphicFramePr>
        <p:xfrm>
          <a:off x="1419225" y="704849"/>
          <a:ext cx="6305550" cy="373380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554353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43AAFE6-A20F-4D22-948E-AFCE39966FC9}"/>
              </a:ext>
            </a:extLst>
          </p:cNvPr>
          <p:cNvSpPr>
            <a:spLocks noGrp="1"/>
          </p:cNvSpPr>
          <p:nvPr>
            <p:ph type="title"/>
          </p:nvPr>
        </p:nvSpPr>
        <p:spPr/>
        <p:txBody>
          <a:bodyPr/>
          <a:lstStyle/>
          <a:p>
            <a:r>
              <a:rPr lang="sv-SE" dirty="0"/>
              <a:t>Stöd i ärendeprocessen</a:t>
            </a:r>
          </a:p>
        </p:txBody>
      </p:sp>
      <p:graphicFrame>
        <p:nvGraphicFramePr>
          <p:cNvPr id="4" name="Diagram 3">
            <a:extLst>
              <a:ext uri="{FF2B5EF4-FFF2-40B4-BE49-F238E27FC236}">
                <a16:creationId xmlns:a16="http://schemas.microsoft.com/office/drawing/2014/main" id="{F96D0BA5-0EF2-4E2B-B0C9-669F62C2557C}"/>
              </a:ext>
            </a:extLst>
          </p:cNvPr>
          <p:cNvGraphicFramePr>
            <a:graphicFrameLocks/>
          </p:cNvGraphicFramePr>
          <p:nvPr>
            <p:extLst>
              <p:ext uri="{D42A27DB-BD31-4B8C-83A1-F6EECF244321}">
                <p14:modId xmlns:p14="http://schemas.microsoft.com/office/powerpoint/2010/main" val="2901506939"/>
              </p:ext>
            </p:extLst>
          </p:nvPr>
        </p:nvGraphicFramePr>
        <p:xfrm>
          <a:off x="1549190" y="974856"/>
          <a:ext cx="5357931" cy="326463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461054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a:spLocks noGrp="1"/>
          </p:cNvSpPr>
          <p:nvPr>
            <p:ph type="title" hasCustomPrompt="1"/>
          </p:nvPr>
        </p:nvSpPr>
        <p:spPr/>
        <p:txBody>
          <a:bodyPr>
            <a:normAutofit fontScale="90000"/>
          </a:bodyPr>
          <a:lstStyle>
            <a:lvl1pPr>
              <a:defRPr sz="2200">
                <a:solidFill>
                  <a:schemeClr val="tx1"/>
                </a:solidFill>
                <a:latin typeface="+mn-lt"/>
                <a:cs typeface="Arial" pitchFamily="34" charset="0"/>
              </a:defRPr>
            </a:lvl1pPr>
          </a:lstStyle>
          <a:p>
            <a:r>
              <a:rPr lang="en-US" dirty="0" err="1"/>
              <a:t>Hur</a:t>
            </a:r>
            <a:r>
              <a:rPr lang="en-US" dirty="0"/>
              <a:t> har det </a:t>
            </a:r>
            <a:r>
              <a:rPr lang="en-US" dirty="0" err="1"/>
              <a:t>fungerat</a:t>
            </a:r>
            <a:r>
              <a:rPr lang="en-US" dirty="0"/>
              <a:t> </a:t>
            </a:r>
            <a:r>
              <a:rPr lang="en-US" dirty="0" err="1"/>
              <a:t>att</a:t>
            </a:r>
            <a:r>
              <a:rPr lang="en-US" dirty="0"/>
              <a:t> </a:t>
            </a:r>
            <a:r>
              <a:rPr lang="en-US" dirty="0" err="1"/>
              <a:t>kombinera</a:t>
            </a:r>
            <a:r>
              <a:rPr lang="en-US" dirty="0"/>
              <a:t> </a:t>
            </a:r>
            <a:r>
              <a:rPr lang="en-US" dirty="0" err="1"/>
              <a:t>ditt</a:t>
            </a:r>
            <a:r>
              <a:rPr lang="en-US" dirty="0"/>
              <a:t> </a:t>
            </a:r>
            <a:r>
              <a:rPr lang="en-US" dirty="0" err="1"/>
              <a:t>politiska</a:t>
            </a:r>
            <a:r>
              <a:rPr lang="en-US" dirty="0"/>
              <a:t> </a:t>
            </a:r>
            <a:r>
              <a:rPr lang="en-US" dirty="0" err="1"/>
              <a:t>förtroendeuppdrag</a:t>
            </a:r>
            <a:r>
              <a:rPr lang="en-US" dirty="0"/>
              <a:t> med </a:t>
            </a:r>
            <a:r>
              <a:rPr lang="en-US" dirty="0" err="1"/>
              <a:t>ditt</a:t>
            </a:r>
            <a:r>
              <a:rPr lang="en-US" dirty="0"/>
              <a:t> </a:t>
            </a:r>
            <a:r>
              <a:rPr lang="en-US" dirty="0" err="1"/>
              <a:t>privat</a:t>
            </a:r>
            <a:r>
              <a:rPr lang="en-US" dirty="0"/>
              <a:t>- och </a:t>
            </a:r>
            <a:r>
              <a:rPr lang="en-US" dirty="0" err="1"/>
              <a:t>arbetsliv</a:t>
            </a:r>
            <a:r>
              <a:rPr lang="en-US" dirty="0"/>
              <a:t>?</a:t>
            </a:r>
          </a:p>
        </p:txBody>
      </p:sp>
      <p:sp>
        <p:nvSpPr>
          <p:cNvPr id="5" name="RepTitle"/>
          <p:cNvSpPr>
            <a:spLocks noGrp="1"/>
          </p:cNvSpPr>
          <p:nvPr>
            <p:ph sz="quarter" idx="14" hasCustomPrompt="1"/>
          </p:nvPr>
        </p:nvSpPr>
        <p:spPr/>
        <p:txBody>
          <a:bodyPr>
            <a:noAutofit/>
          </a:bodyPr>
          <a:lstStyle>
            <a:lvl1pPr marL="114300" indent="0">
              <a:buNone/>
              <a:defRPr sz="1200">
                <a:solidFill>
                  <a:schemeClr val="bg1">
                    <a:lumMod val="65000"/>
                  </a:schemeClr>
                </a:solidFill>
              </a:defRPr>
            </a:lvl1pPr>
          </a:lstStyle>
          <a:p>
            <a:pPr lvl="0"/>
            <a:r>
              <a:rPr lang="en-US" sz="900" dirty="0"/>
              <a:t> </a:t>
            </a:r>
          </a:p>
        </p:txBody>
      </p:sp>
      <p:graphicFrame>
        <p:nvGraphicFramePr>
          <p:cNvPr id="6" name="Cont1"/>
          <p:cNvGraphicFramePr/>
          <p:nvPr>
            <p:extLst>
              <p:ext uri="{D42A27DB-BD31-4B8C-83A1-F6EECF244321}">
                <p14:modId xmlns:p14="http://schemas.microsoft.com/office/powerpoint/2010/main" val="3872067415"/>
              </p:ext>
            </p:extLst>
          </p:nvPr>
        </p:nvGraphicFramePr>
        <p:xfrm>
          <a:off x="1316927" y="849288"/>
          <a:ext cx="6155531" cy="4131000"/>
        </p:xfrm>
        <a:graphic>
          <a:graphicData uri="http://schemas.openxmlformats.org/drawingml/2006/chart">
            <c:chart xmlns:c="http://schemas.openxmlformats.org/drawingml/2006/chart" xmlns:r="http://schemas.openxmlformats.org/officeDocument/2006/relationships" r:id="rId2"/>
          </a:graphicData>
        </a:graphic>
      </p:graphicFrame>
      <p:sp>
        <p:nvSpPr>
          <p:cNvPr id="7" name="Footer Placeholder 4"/>
          <p:cNvSpPr>
            <a:spLocks noGrp="1"/>
          </p:cNvSpPr>
          <p:nvPr>
            <p:ph type="ftr" sz="quarter" idx="3"/>
          </p:nvPr>
        </p:nvSpPr>
        <p:spPr/>
        <p:txBody>
          <a:bodyPr vert="horz" lIns="68580" tIns="34290" rIns="68580" bIns="34290" rtlCol="0" anchor="ctr"/>
          <a:lstStyle>
            <a:lvl1pPr algn="r">
              <a:defRPr sz="900">
                <a:solidFill>
                  <a:schemeClr val="bg2"/>
                </a:solidFill>
              </a:defRPr>
            </a:lvl1pPr>
          </a:lstStyle>
          <a:p>
            <a:r>
              <a:rPr lang="en-US"/>
              <a:t>Powered by www.questback.com</a:t>
            </a:r>
          </a:p>
        </p:txBody>
      </p:sp>
      <p:sp>
        <p:nvSpPr>
          <p:cNvPr id="8" name="Date Placeholder 3"/>
          <p:cNvSpPr>
            <a:spLocks noGrp="1"/>
          </p:cNvSpPr>
          <p:nvPr>
            <p:ph type="dt" sz="half" idx="2"/>
          </p:nvPr>
        </p:nvSpPr>
        <p:spPr/>
        <p:txBody>
          <a:bodyPr vert="horz" lIns="68580" tIns="34290" rIns="68580" bIns="34290" rtlCol="0" anchor="ctr"/>
          <a:lstStyle>
            <a:lvl1pPr algn="l">
              <a:defRPr sz="900">
                <a:solidFill>
                  <a:schemeClr val="bg2"/>
                </a:solidFill>
              </a:defRPr>
            </a:lvl1pPr>
          </a:lstStyle>
          <a:p>
            <a:r>
              <a:rPr lang="en-US"/>
              <a:t>2022-04-28 16:14</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2747CEA-D187-47EF-951A-77CF0C9A1B53}"/>
              </a:ext>
            </a:extLst>
          </p:cNvPr>
          <p:cNvSpPr>
            <a:spLocks noGrp="1"/>
          </p:cNvSpPr>
          <p:nvPr>
            <p:ph type="title"/>
          </p:nvPr>
        </p:nvSpPr>
        <p:spPr/>
        <p:txBody>
          <a:bodyPr/>
          <a:lstStyle/>
          <a:p>
            <a:r>
              <a:rPr lang="sv-SE" dirty="0"/>
              <a:t>Vad är viktigt för dig för att underlätta att kombinera det politiska förtroendeuppdraget med privat- och arbetsliv?</a:t>
            </a:r>
            <a:br>
              <a:rPr lang="sv-SE" dirty="0"/>
            </a:br>
            <a:br>
              <a:rPr lang="sv-SE" dirty="0"/>
            </a:br>
            <a:r>
              <a:rPr lang="sv-SE" dirty="0"/>
              <a:t>Urval av kommentarer</a:t>
            </a:r>
          </a:p>
        </p:txBody>
      </p:sp>
    </p:spTree>
    <p:extLst>
      <p:ext uri="{BB962C8B-B14F-4D97-AF65-F5344CB8AC3E}">
        <p14:creationId xmlns:p14="http://schemas.microsoft.com/office/powerpoint/2010/main" val="1905391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atbubbla: oval 3">
            <a:extLst>
              <a:ext uri="{FF2B5EF4-FFF2-40B4-BE49-F238E27FC236}">
                <a16:creationId xmlns:a16="http://schemas.microsoft.com/office/drawing/2014/main" id="{2695C903-F3B3-4776-B847-38418823CD0B}"/>
              </a:ext>
            </a:extLst>
          </p:cNvPr>
          <p:cNvSpPr/>
          <p:nvPr/>
        </p:nvSpPr>
        <p:spPr>
          <a:xfrm>
            <a:off x="703944" y="340723"/>
            <a:ext cx="2438400" cy="1713048"/>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Förlägg workshops och sådant som inte är beslutsmöten på kvällstid eller sen eftermiddag i möjligaste mån.</a:t>
            </a:r>
          </a:p>
        </p:txBody>
      </p:sp>
      <p:sp>
        <p:nvSpPr>
          <p:cNvPr id="5" name="Pratbubbla: rektangel med rundade hörn 4">
            <a:extLst>
              <a:ext uri="{FF2B5EF4-FFF2-40B4-BE49-F238E27FC236}">
                <a16:creationId xmlns:a16="http://schemas.microsoft.com/office/drawing/2014/main" id="{458BF8FB-3854-4A92-B591-A372085E15CD}"/>
              </a:ext>
            </a:extLst>
          </p:cNvPr>
          <p:cNvSpPr/>
          <p:nvPr/>
        </p:nvSpPr>
        <p:spPr>
          <a:xfrm>
            <a:off x="5711371" y="566058"/>
            <a:ext cx="2525486" cy="1255486"/>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Hade varit enklare med möten på dagtid. Gäller även förmöten och liknande. Får inte ihop familjelivet så bra.</a:t>
            </a:r>
          </a:p>
          <a:p>
            <a:pPr algn="ctr"/>
            <a:endParaRPr lang="sv-SE" dirty="0"/>
          </a:p>
        </p:txBody>
      </p:sp>
      <p:sp>
        <p:nvSpPr>
          <p:cNvPr id="6" name="Pratbubbla: rektangel 5">
            <a:extLst>
              <a:ext uri="{FF2B5EF4-FFF2-40B4-BE49-F238E27FC236}">
                <a16:creationId xmlns:a16="http://schemas.microsoft.com/office/drawing/2014/main" id="{5DB65D0C-ACA3-4541-9CD8-88BDA6B573D8}"/>
              </a:ext>
            </a:extLst>
          </p:cNvPr>
          <p:cNvSpPr/>
          <p:nvPr/>
        </p:nvSpPr>
        <p:spPr>
          <a:xfrm>
            <a:off x="2271486" y="2571750"/>
            <a:ext cx="2598057" cy="1770743"/>
          </a:xfrm>
          <a:prstGeom prst="wedge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Att det inte blir för många "delade turer" på dagarna. Exempelvis möte 08-10, sen en lucka till nästa möte </a:t>
            </a:r>
            <a:r>
              <a:rPr lang="sv-SE" sz="1400" dirty="0" err="1">
                <a:solidFill>
                  <a:srgbClr val="000000"/>
                </a:solidFill>
                <a:effectLst/>
                <a:ea typeface="Times New Roman" panose="02020603050405020304" pitchFamily="18" charset="0"/>
              </a:rPr>
              <a:t>kl</a:t>
            </a:r>
            <a:r>
              <a:rPr lang="sv-SE" sz="1400" dirty="0">
                <a:solidFill>
                  <a:srgbClr val="000000"/>
                </a:solidFill>
                <a:effectLst/>
                <a:ea typeface="Times New Roman" panose="02020603050405020304" pitchFamily="18" charset="0"/>
              </a:rPr>
              <a:t> 13.30. Bättre att försöka förlägga alla möten för- eller eftermiddag så att man kan jobba åtminstone halva dagen.</a:t>
            </a:r>
            <a:endParaRPr lang="sv-SE" dirty="0"/>
          </a:p>
        </p:txBody>
      </p:sp>
      <p:sp>
        <p:nvSpPr>
          <p:cNvPr id="7" name="Pratbubbla: oval 6">
            <a:extLst>
              <a:ext uri="{FF2B5EF4-FFF2-40B4-BE49-F238E27FC236}">
                <a16:creationId xmlns:a16="http://schemas.microsoft.com/office/drawing/2014/main" id="{7A230F6C-CF0F-459C-8AEA-F9DD8BBB61EC}"/>
              </a:ext>
            </a:extLst>
          </p:cNvPr>
          <p:cNvSpPr/>
          <p:nvPr/>
        </p:nvSpPr>
        <p:spPr>
          <a:xfrm>
            <a:off x="6596743" y="2053771"/>
            <a:ext cx="2097314" cy="1357086"/>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Fler möte på kvällstid. Dagmöten svåra att passa in.</a:t>
            </a:r>
            <a:endParaRPr lang="sv-SE" dirty="0"/>
          </a:p>
        </p:txBody>
      </p:sp>
      <p:sp>
        <p:nvSpPr>
          <p:cNvPr id="8" name="Pratbubbla: oval 7">
            <a:extLst>
              <a:ext uri="{FF2B5EF4-FFF2-40B4-BE49-F238E27FC236}">
                <a16:creationId xmlns:a16="http://schemas.microsoft.com/office/drawing/2014/main" id="{6AAB897D-86EE-4809-8A58-F34F0BCBB257}"/>
              </a:ext>
            </a:extLst>
          </p:cNvPr>
          <p:cNvSpPr/>
          <p:nvPr/>
        </p:nvSpPr>
        <p:spPr>
          <a:xfrm>
            <a:off x="3679373" y="1030514"/>
            <a:ext cx="1349827" cy="943429"/>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KF alldeles för långa.</a:t>
            </a:r>
            <a:endParaRPr lang="sv-SE" sz="1200" dirty="0">
              <a:solidFill>
                <a:srgbClr val="000000"/>
              </a:solidFill>
              <a:effectLst/>
              <a:ea typeface="Times New Roman" panose="02020603050405020304" pitchFamily="18" charset="0"/>
            </a:endParaRPr>
          </a:p>
        </p:txBody>
      </p:sp>
    </p:spTree>
    <p:extLst>
      <p:ext uri="{BB962C8B-B14F-4D97-AF65-F5344CB8AC3E}">
        <p14:creationId xmlns:p14="http://schemas.microsoft.com/office/powerpoint/2010/main" val="22531988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atbubbla: oval 3">
            <a:extLst>
              <a:ext uri="{FF2B5EF4-FFF2-40B4-BE49-F238E27FC236}">
                <a16:creationId xmlns:a16="http://schemas.microsoft.com/office/drawing/2014/main" id="{340D2500-CC25-4C55-A305-CF088311BEEA}"/>
              </a:ext>
            </a:extLst>
          </p:cNvPr>
          <p:cNvSpPr/>
          <p:nvPr/>
        </p:nvSpPr>
        <p:spPr>
          <a:xfrm>
            <a:off x="5972628" y="174171"/>
            <a:ext cx="2627085" cy="1661886"/>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Sena handlingar skapar svårigheter. Många helger går åt till att gå igenom förändringar i handlingar osv.</a:t>
            </a:r>
            <a:endParaRPr lang="sv-SE" dirty="0"/>
          </a:p>
        </p:txBody>
      </p:sp>
      <p:sp>
        <p:nvSpPr>
          <p:cNvPr id="5" name="Pratbubbla: rektangel med rundade hörn 4">
            <a:extLst>
              <a:ext uri="{FF2B5EF4-FFF2-40B4-BE49-F238E27FC236}">
                <a16:creationId xmlns:a16="http://schemas.microsoft.com/office/drawing/2014/main" id="{DF915598-9C49-4E59-9106-C70788705B4A}"/>
              </a:ext>
            </a:extLst>
          </p:cNvPr>
          <p:cNvSpPr/>
          <p:nvPr/>
        </p:nvSpPr>
        <p:spPr>
          <a:xfrm>
            <a:off x="754744" y="435429"/>
            <a:ext cx="2010228" cy="1270000"/>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Vissa sammanträden slutar sent, måste hämta barnen innan </a:t>
            </a:r>
            <a:r>
              <a:rPr lang="sv-SE" sz="1400" dirty="0" err="1">
                <a:solidFill>
                  <a:srgbClr val="000000"/>
                </a:solidFill>
                <a:effectLst/>
                <a:ea typeface="Times New Roman" panose="02020603050405020304" pitchFamily="18" charset="0"/>
              </a:rPr>
              <a:t>kl</a:t>
            </a:r>
            <a:r>
              <a:rPr lang="sv-SE" sz="1400" dirty="0">
                <a:solidFill>
                  <a:srgbClr val="000000"/>
                </a:solidFill>
                <a:effectLst/>
                <a:ea typeface="Times New Roman" panose="02020603050405020304" pitchFamily="18" charset="0"/>
              </a:rPr>
              <a:t> 17, tvungen att avvika från vissa möten.</a:t>
            </a:r>
          </a:p>
        </p:txBody>
      </p:sp>
      <p:sp>
        <p:nvSpPr>
          <p:cNvPr id="6" name="Pratbubbla: rektangel 5">
            <a:extLst>
              <a:ext uri="{FF2B5EF4-FFF2-40B4-BE49-F238E27FC236}">
                <a16:creationId xmlns:a16="http://schemas.microsoft.com/office/drawing/2014/main" id="{3ECB3022-E717-47B4-9D84-162283DA66D3}"/>
              </a:ext>
            </a:extLst>
          </p:cNvPr>
          <p:cNvSpPr/>
          <p:nvPr/>
        </p:nvSpPr>
        <p:spPr>
          <a:xfrm>
            <a:off x="2808515" y="2230664"/>
            <a:ext cx="3476171" cy="2014764"/>
          </a:xfrm>
          <a:prstGeom prst="wedge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Kommunfullmäktige borde förläggas till dagtid, alla andra styrelser och nämnder har möten på dagtid. Regionfullmäktige har sina sammanträden på dagtid. Som fritidspolitiker är det väldigt jobbigt att först jobba 8 timmar på sitt ordinarie jobb, för att sedan sitta på fullmäktige 7-8 timmar. Det är väldigt ojämlikt och tungt att ha kvälls och nattmöten.</a:t>
            </a:r>
          </a:p>
        </p:txBody>
      </p:sp>
      <p:sp>
        <p:nvSpPr>
          <p:cNvPr id="7" name="Pratbubbla: oval 6">
            <a:extLst>
              <a:ext uri="{FF2B5EF4-FFF2-40B4-BE49-F238E27FC236}">
                <a16:creationId xmlns:a16="http://schemas.microsoft.com/office/drawing/2014/main" id="{8E84A6BA-1E3B-4692-BC67-F03D943DA263}"/>
              </a:ext>
            </a:extLst>
          </p:cNvPr>
          <p:cNvSpPr/>
          <p:nvPr/>
        </p:nvSpPr>
        <p:spPr>
          <a:xfrm>
            <a:off x="254000" y="2503714"/>
            <a:ext cx="2162629" cy="1647372"/>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Fullmäktige borde sluta senast 20.00 då man ska ta sig hem samt upp till arbetet dagen efter.</a:t>
            </a:r>
          </a:p>
        </p:txBody>
      </p:sp>
      <p:sp>
        <p:nvSpPr>
          <p:cNvPr id="8" name="Pratbubbla: rektangel med rundade hörn 7">
            <a:extLst>
              <a:ext uri="{FF2B5EF4-FFF2-40B4-BE49-F238E27FC236}">
                <a16:creationId xmlns:a16="http://schemas.microsoft.com/office/drawing/2014/main" id="{D1B14431-8000-4801-9F7A-6E79F3D0BA88}"/>
              </a:ext>
            </a:extLst>
          </p:cNvPr>
          <p:cNvSpPr/>
          <p:nvPr/>
        </p:nvSpPr>
        <p:spPr>
          <a:xfrm>
            <a:off x="3984171" y="580571"/>
            <a:ext cx="1647372" cy="1037772"/>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latin typeface="Arial" panose="020B0604020202020204" pitchFamily="34" charset="0"/>
                <a:ea typeface="Times New Roman" panose="02020603050405020304" pitchFamily="18" charset="0"/>
              </a:rPr>
              <a:t>Tydlig framförhållning</a:t>
            </a:r>
            <a:endParaRPr lang="sv-SE" sz="1100" dirty="0"/>
          </a:p>
        </p:txBody>
      </p:sp>
      <p:sp>
        <p:nvSpPr>
          <p:cNvPr id="9" name="Pratbubbla: oval 8">
            <a:extLst>
              <a:ext uri="{FF2B5EF4-FFF2-40B4-BE49-F238E27FC236}">
                <a16:creationId xmlns:a16="http://schemas.microsoft.com/office/drawing/2014/main" id="{1285FAD7-BE0D-41A6-8519-F295390ECF82}"/>
              </a:ext>
            </a:extLst>
          </p:cNvPr>
          <p:cNvSpPr/>
          <p:nvPr/>
        </p:nvSpPr>
        <p:spPr>
          <a:xfrm>
            <a:off x="6792686" y="2133601"/>
            <a:ext cx="2351314" cy="1836056"/>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Handlingarna ska skickas en vecka innan nämnd, inte på om pö med sista handlingen samma dag som mötet.</a:t>
            </a:r>
          </a:p>
        </p:txBody>
      </p:sp>
    </p:spTree>
    <p:extLst>
      <p:ext uri="{BB962C8B-B14F-4D97-AF65-F5344CB8AC3E}">
        <p14:creationId xmlns:p14="http://schemas.microsoft.com/office/powerpoint/2010/main" val="28572467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atbubbla: rektangel med rundade hörn 3">
            <a:extLst>
              <a:ext uri="{FF2B5EF4-FFF2-40B4-BE49-F238E27FC236}">
                <a16:creationId xmlns:a16="http://schemas.microsoft.com/office/drawing/2014/main" id="{16C5937C-11FD-4824-9104-05C4CA1A63CA}"/>
              </a:ext>
            </a:extLst>
          </p:cNvPr>
          <p:cNvSpPr/>
          <p:nvPr/>
        </p:nvSpPr>
        <p:spPr>
          <a:xfrm>
            <a:off x="537030" y="297543"/>
            <a:ext cx="3135086" cy="2358572"/>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Att alla nämnder sker på en och samma dag och tidpunkt. Nu har vi tyvärr fått anpassa oss utefter ordförandes kalender, vilket medfört olika dagar och tider emellanåt. Försvårar oerhört för mig som arbetar heltid samt också har väldigt många möten i jobbet.</a:t>
            </a:r>
            <a:endParaRPr lang="sv-SE" sz="1200" dirty="0">
              <a:solidFill>
                <a:srgbClr val="000000"/>
              </a:solidFill>
            </a:endParaRPr>
          </a:p>
        </p:txBody>
      </p:sp>
      <p:sp>
        <p:nvSpPr>
          <p:cNvPr id="5" name="Pratbubbla: oval 4">
            <a:extLst>
              <a:ext uri="{FF2B5EF4-FFF2-40B4-BE49-F238E27FC236}">
                <a16:creationId xmlns:a16="http://schemas.microsoft.com/office/drawing/2014/main" id="{AA982FD6-554C-48F7-AA8D-408BF953CE96}"/>
              </a:ext>
            </a:extLst>
          </p:cNvPr>
          <p:cNvSpPr/>
          <p:nvPr/>
        </p:nvSpPr>
        <p:spPr>
          <a:xfrm>
            <a:off x="5471886" y="399144"/>
            <a:ext cx="3055257" cy="2256971"/>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rPr>
              <a:t>Svårt att vara mitt i karriären och känna att man kan ha ett förtroendeuppdrag. Av dessa två uppgifter blir känslan att man inte gör någonting riktigt bra.</a:t>
            </a:r>
          </a:p>
        </p:txBody>
      </p:sp>
      <p:sp>
        <p:nvSpPr>
          <p:cNvPr id="6" name="Pratbubbla: rektangel med rundade hörn 5">
            <a:extLst>
              <a:ext uri="{FF2B5EF4-FFF2-40B4-BE49-F238E27FC236}">
                <a16:creationId xmlns:a16="http://schemas.microsoft.com/office/drawing/2014/main" id="{4195FAF4-F555-4C95-881F-2CDC56C6CF80}"/>
              </a:ext>
            </a:extLst>
          </p:cNvPr>
          <p:cNvSpPr/>
          <p:nvPr/>
        </p:nvSpPr>
        <p:spPr>
          <a:xfrm>
            <a:off x="3722915" y="2656115"/>
            <a:ext cx="2213428" cy="1826079"/>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Det är ett uppdrag som tar väldigt mycket tid och där förväntningarna från medborgarna och en själv är höga. Det gör att det alltid finns mer att göra.</a:t>
            </a:r>
          </a:p>
        </p:txBody>
      </p:sp>
    </p:spTree>
    <p:extLst>
      <p:ext uri="{BB962C8B-B14F-4D97-AF65-F5344CB8AC3E}">
        <p14:creationId xmlns:p14="http://schemas.microsoft.com/office/powerpoint/2010/main" val="680747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467424" y="421200"/>
            <a:ext cx="8208000" cy="410316"/>
          </a:xfrm>
        </p:spPr>
        <p:txBody>
          <a:bodyPr>
            <a:normAutofit/>
          </a:bodyPr>
          <a:lstStyle>
            <a:lvl1pPr>
              <a:defRPr lang="el-GR" sz="2200" kern="1200" cap="none" spc="-100" baseline="0">
                <a:ln>
                  <a:noFill/>
                </a:ln>
                <a:solidFill>
                  <a:schemeClr val="tx1"/>
                </a:solidFill>
                <a:effectLst/>
                <a:latin typeface="+mn-lt"/>
                <a:ea typeface="+mj-ea"/>
                <a:cs typeface="Arial" pitchFamily="34" charset="0"/>
              </a:defRPr>
            </a:lvl1pPr>
          </a:lstStyle>
          <a:p>
            <a:r>
              <a:rPr lang="en-US" dirty="0" err="1"/>
              <a:t>Använder</a:t>
            </a:r>
            <a:r>
              <a:rPr lang="en-US" dirty="0"/>
              <a:t> du </a:t>
            </a:r>
            <a:r>
              <a:rPr lang="en-US" dirty="0" err="1"/>
              <a:t>Politikerportalen</a:t>
            </a:r>
            <a:r>
              <a:rPr lang="en-US" dirty="0"/>
              <a:t>?</a:t>
            </a:r>
          </a:p>
        </p:txBody>
      </p:sp>
      <p:graphicFrame>
        <p:nvGraphicFramePr>
          <p:cNvPr id="7" name="Cont1"/>
          <p:cNvGraphicFramePr/>
          <p:nvPr/>
        </p:nvGraphicFramePr>
        <p:xfrm>
          <a:off x="1493659" y="1090800"/>
          <a:ext cx="6155531" cy="3631500"/>
        </p:xfrm>
        <a:graphic>
          <a:graphicData uri="http://schemas.openxmlformats.org/drawingml/2006/chart">
            <c:chart xmlns:c="http://schemas.openxmlformats.org/drawingml/2006/chart" xmlns:r="http://schemas.openxmlformats.org/officeDocument/2006/relationships" r:id="rId2"/>
          </a:graphicData>
        </a:graphic>
      </p:graphicFrame>
      <p:sp>
        <p:nvSpPr>
          <p:cNvPr id="8" name="Footer Placeholder 4"/>
          <p:cNvSpPr>
            <a:spLocks noGrp="1"/>
          </p:cNvSpPr>
          <p:nvPr>
            <p:ph type="ftr" sz="quarter" idx="3"/>
          </p:nvPr>
        </p:nvSpPr>
        <p:spPr/>
        <p:txBody>
          <a:bodyPr vert="horz" lIns="68580" tIns="34290" rIns="68580" bIns="34290" rtlCol="0" anchor="ctr"/>
          <a:lstStyle>
            <a:lvl1pPr algn="r">
              <a:defRPr sz="900">
                <a:solidFill>
                  <a:schemeClr val="bg2"/>
                </a:solidFill>
              </a:defRPr>
            </a:lvl1pPr>
          </a:lstStyle>
          <a:p>
            <a:r>
              <a:rPr lang="en-US"/>
              <a:t>Powered by www.questback.com</a:t>
            </a:r>
          </a:p>
        </p:txBody>
      </p:sp>
      <p:sp>
        <p:nvSpPr>
          <p:cNvPr id="9" name="Date Placeholder 3"/>
          <p:cNvSpPr>
            <a:spLocks noGrp="1"/>
          </p:cNvSpPr>
          <p:nvPr>
            <p:ph type="dt" sz="half" idx="2"/>
          </p:nvPr>
        </p:nvSpPr>
        <p:spPr/>
        <p:txBody>
          <a:bodyPr vert="horz" lIns="68580" tIns="34290" rIns="68580" bIns="34290" rtlCol="0" anchor="ctr"/>
          <a:lstStyle>
            <a:lvl1pPr algn="l">
              <a:defRPr sz="900">
                <a:solidFill>
                  <a:schemeClr val="bg2"/>
                </a:solidFill>
              </a:defRPr>
            </a:lvl1pPr>
          </a:lstStyle>
          <a:p>
            <a:r>
              <a:rPr lang="en-US"/>
              <a:t>2022-04-28 16:14</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467424" y="421200"/>
            <a:ext cx="8208000" cy="410316"/>
          </a:xfrm>
        </p:spPr>
        <p:txBody>
          <a:bodyPr>
            <a:normAutofit/>
          </a:bodyPr>
          <a:lstStyle>
            <a:lvl1pPr>
              <a:defRPr lang="el-GR" sz="2200" kern="1200" cap="none" spc="-100" baseline="0">
                <a:ln>
                  <a:noFill/>
                </a:ln>
                <a:solidFill>
                  <a:schemeClr val="tx1"/>
                </a:solidFill>
                <a:effectLst/>
                <a:latin typeface="+mn-lt"/>
                <a:ea typeface="+mj-ea"/>
                <a:cs typeface="Arial" pitchFamily="34" charset="0"/>
              </a:defRPr>
            </a:lvl1pPr>
          </a:lstStyle>
          <a:p>
            <a:r>
              <a:rPr lang="en-US" dirty="0" err="1"/>
              <a:t>Hur</a:t>
            </a:r>
            <a:r>
              <a:rPr lang="en-US" dirty="0"/>
              <a:t> </a:t>
            </a:r>
            <a:r>
              <a:rPr lang="sv-SE" dirty="0"/>
              <a:t>tycker</a:t>
            </a:r>
            <a:r>
              <a:rPr lang="en-US" dirty="0"/>
              <a:t> du </a:t>
            </a:r>
            <a:r>
              <a:rPr lang="en-US" dirty="0" err="1"/>
              <a:t>att</a:t>
            </a:r>
            <a:r>
              <a:rPr lang="en-US" dirty="0"/>
              <a:t> det har </a:t>
            </a:r>
            <a:r>
              <a:rPr lang="en-US" dirty="0" err="1"/>
              <a:t>fungerat</a:t>
            </a:r>
            <a:r>
              <a:rPr lang="en-US" dirty="0"/>
              <a:t> med </a:t>
            </a:r>
            <a:r>
              <a:rPr lang="en-US" dirty="0" err="1"/>
              <a:t>arvoden</a:t>
            </a:r>
            <a:r>
              <a:rPr lang="en-US" dirty="0"/>
              <a:t> och </a:t>
            </a:r>
            <a:r>
              <a:rPr lang="en-US" dirty="0" err="1"/>
              <a:t>ersättningar</a:t>
            </a:r>
            <a:r>
              <a:rPr lang="en-US" dirty="0"/>
              <a:t>?</a:t>
            </a:r>
          </a:p>
        </p:txBody>
      </p:sp>
      <p:sp>
        <p:nvSpPr>
          <p:cNvPr id="6" name="RepTitle"/>
          <p:cNvSpPr>
            <a:spLocks noGrp="1"/>
          </p:cNvSpPr>
          <p:nvPr>
            <p:ph sz="quarter" idx="16" hasCustomPrompt="1"/>
          </p:nvPr>
        </p:nvSpPr>
        <p:spPr/>
        <p:txBody>
          <a:bodyPr>
            <a:noAutofit/>
          </a:bodyPr>
          <a:lstStyle>
            <a:lvl1pPr marL="114300" indent="0">
              <a:buNone/>
              <a:defRPr sz="1200">
                <a:solidFill>
                  <a:schemeClr val="bg1">
                    <a:lumMod val="65000"/>
                  </a:schemeClr>
                </a:solidFill>
              </a:defRPr>
            </a:lvl1pPr>
          </a:lstStyle>
          <a:p>
            <a:pPr lvl="0"/>
            <a:r>
              <a:rPr lang="en-US" sz="900" dirty="0"/>
              <a:t> </a:t>
            </a:r>
          </a:p>
        </p:txBody>
      </p:sp>
      <p:graphicFrame>
        <p:nvGraphicFramePr>
          <p:cNvPr id="7" name="Cont1"/>
          <p:cNvGraphicFramePr/>
          <p:nvPr/>
        </p:nvGraphicFramePr>
        <p:xfrm>
          <a:off x="1493659" y="1090800"/>
          <a:ext cx="6155531" cy="3631500"/>
        </p:xfrm>
        <a:graphic>
          <a:graphicData uri="http://schemas.openxmlformats.org/drawingml/2006/chart">
            <c:chart xmlns:c="http://schemas.openxmlformats.org/drawingml/2006/chart" xmlns:r="http://schemas.openxmlformats.org/officeDocument/2006/relationships" r:id="rId3"/>
          </a:graphicData>
        </a:graphic>
      </p:graphicFrame>
      <p:sp>
        <p:nvSpPr>
          <p:cNvPr id="8" name="Footer Placeholder 4"/>
          <p:cNvSpPr>
            <a:spLocks noGrp="1"/>
          </p:cNvSpPr>
          <p:nvPr>
            <p:ph type="ftr" sz="quarter" idx="3"/>
          </p:nvPr>
        </p:nvSpPr>
        <p:spPr/>
        <p:txBody>
          <a:bodyPr vert="horz" lIns="68580" tIns="34290" rIns="68580" bIns="34290" rtlCol="0" anchor="ctr"/>
          <a:lstStyle>
            <a:lvl1pPr algn="r">
              <a:defRPr sz="900">
                <a:solidFill>
                  <a:schemeClr val="bg2"/>
                </a:solidFill>
              </a:defRPr>
            </a:lvl1pPr>
          </a:lstStyle>
          <a:p>
            <a:r>
              <a:rPr lang="en-US"/>
              <a:t>Powered by www.questback.com</a:t>
            </a:r>
          </a:p>
        </p:txBody>
      </p:sp>
      <p:sp>
        <p:nvSpPr>
          <p:cNvPr id="9" name="Date Placeholder 3"/>
          <p:cNvSpPr>
            <a:spLocks noGrp="1"/>
          </p:cNvSpPr>
          <p:nvPr>
            <p:ph type="dt" sz="half" idx="2"/>
          </p:nvPr>
        </p:nvSpPr>
        <p:spPr/>
        <p:txBody>
          <a:bodyPr vert="horz" lIns="68580" tIns="34290" rIns="68580" bIns="34290" rtlCol="0" anchor="ctr"/>
          <a:lstStyle>
            <a:lvl1pPr algn="l">
              <a:defRPr sz="900">
                <a:solidFill>
                  <a:schemeClr val="bg2"/>
                </a:solidFill>
              </a:defRPr>
            </a:lvl1pPr>
          </a:lstStyle>
          <a:p>
            <a:r>
              <a:rPr lang="en-US"/>
              <a:t>2022-04-28 16:14</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9FE8C7E-7962-46BD-B585-1D6288DB752E}"/>
              </a:ext>
            </a:extLst>
          </p:cNvPr>
          <p:cNvSpPr>
            <a:spLocks noGrp="1"/>
          </p:cNvSpPr>
          <p:nvPr>
            <p:ph type="title"/>
          </p:nvPr>
        </p:nvSpPr>
        <p:spPr/>
        <p:txBody>
          <a:bodyPr/>
          <a:lstStyle/>
          <a:p>
            <a:r>
              <a:rPr lang="sv-SE" dirty="0"/>
              <a:t>Kommentarer kring självservice och arvoden (urval)</a:t>
            </a:r>
          </a:p>
        </p:txBody>
      </p:sp>
      <p:sp>
        <p:nvSpPr>
          <p:cNvPr id="4" name="Pratbubbla: rektangel med rundade hörn 3">
            <a:extLst>
              <a:ext uri="{FF2B5EF4-FFF2-40B4-BE49-F238E27FC236}">
                <a16:creationId xmlns:a16="http://schemas.microsoft.com/office/drawing/2014/main" id="{7B756FCF-6702-4CD0-8A9F-591A9E3107AC}"/>
              </a:ext>
            </a:extLst>
          </p:cNvPr>
          <p:cNvSpPr/>
          <p:nvPr/>
        </p:nvSpPr>
        <p:spPr>
          <a:xfrm>
            <a:off x="5690440" y="1260001"/>
            <a:ext cx="2486261" cy="1564304"/>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Fick ingen utbildning</a:t>
            </a:r>
            <a:br>
              <a:rPr lang="sv-SE" sz="1400" dirty="0">
                <a:solidFill>
                  <a:srgbClr val="000000"/>
                </a:solidFill>
                <a:effectLst/>
                <a:ea typeface="Times New Roman" panose="02020603050405020304" pitchFamily="18" charset="0"/>
              </a:rPr>
            </a:br>
            <a:r>
              <a:rPr lang="sv-SE" sz="1400" dirty="0">
                <a:solidFill>
                  <a:srgbClr val="000000"/>
                </a:solidFill>
                <a:effectLst/>
                <a:ea typeface="Times New Roman" panose="02020603050405020304" pitchFamily="18" charset="0"/>
              </a:rPr>
              <a:t>Kom in i mitten av perioden. Har löst mycket själv. Behöver bättre handbok för stöd till funktionerna</a:t>
            </a:r>
          </a:p>
        </p:txBody>
      </p:sp>
      <p:sp>
        <p:nvSpPr>
          <p:cNvPr id="5" name="Pratbubbla: rektangel med rundade hörn 4">
            <a:extLst>
              <a:ext uri="{FF2B5EF4-FFF2-40B4-BE49-F238E27FC236}">
                <a16:creationId xmlns:a16="http://schemas.microsoft.com/office/drawing/2014/main" id="{50B52219-EBDF-4CE1-8489-AD1D2103DDCC}"/>
              </a:ext>
            </a:extLst>
          </p:cNvPr>
          <p:cNvSpPr/>
          <p:nvPr/>
        </p:nvSpPr>
        <p:spPr>
          <a:xfrm>
            <a:off x="733031" y="1372478"/>
            <a:ext cx="2561832" cy="1579418"/>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Det hölls en bra introduktion när självservice infördes. Vi fick all nödvändig information och hjälp för  att komma igång. I Politikerportalen är länken lätt tillgänglig.</a:t>
            </a:r>
            <a:endParaRPr lang="sv-SE" sz="1200" dirty="0">
              <a:solidFill>
                <a:srgbClr val="000000"/>
              </a:solidFill>
              <a:effectLst/>
              <a:ea typeface="Times New Roman" panose="02020603050405020304" pitchFamily="18" charset="0"/>
            </a:endParaRPr>
          </a:p>
        </p:txBody>
      </p:sp>
      <p:sp>
        <p:nvSpPr>
          <p:cNvPr id="6" name="Pratbubbla: oval 5">
            <a:extLst>
              <a:ext uri="{FF2B5EF4-FFF2-40B4-BE49-F238E27FC236}">
                <a16:creationId xmlns:a16="http://schemas.microsoft.com/office/drawing/2014/main" id="{306F9FB8-25CE-44C2-9F79-2701C5DE4E63}"/>
              </a:ext>
            </a:extLst>
          </p:cNvPr>
          <p:cNvSpPr/>
          <p:nvPr/>
        </p:nvSpPr>
        <p:spPr>
          <a:xfrm>
            <a:off x="3075709" y="2824305"/>
            <a:ext cx="2614731" cy="1579418"/>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Vi fick tydlig information om det när det infördes, och det är inte så komplicerat att lägga in.</a:t>
            </a:r>
          </a:p>
        </p:txBody>
      </p:sp>
    </p:spTree>
    <p:extLst>
      <p:ext uri="{BB962C8B-B14F-4D97-AF65-F5344CB8AC3E}">
        <p14:creationId xmlns:p14="http://schemas.microsoft.com/office/powerpoint/2010/main" val="12722839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0C669391-31E2-4D2B-970C-7312F8393D4D}"/>
              </a:ext>
            </a:extLst>
          </p:cNvPr>
          <p:cNvSpPr>
            <a:spLocks noGrp="1"/>
          </p:cNvSpPr>
          <p:nvPr>
            <p:ph type="title"/>
          </p:nvPr>
        </p:nvSpPr>
        <p:spPr/>
        <p:txBody>
          <a:bodyPr/>
          <a:lstStyle/>
          <a:p>
            <a:r>
              <a:rPr lang="sv-SE" dirty="0"/>
              <a:t>Kommentarer kring självservice och arvoden (urval)</a:t>
            </a:r>
          </a:p>
        </p:txBody>
      </p:sp>
      <p:sp>
        <p:nvSpPr>
          <p:cNvPr id="9" name="Pratbubbla: oval 8">
            <a:extLst>
              <a:ext uri="{FF2B5EF4-FFF2-40B4-BE49-F238E27FC236}">
                <a16:creationId xmlns:a16="http://schemas.microsoft.com/office/drawing/2014/main" id="{F2DA7EB4-CE27-4EE2-A207-8E54F157FCF3}"/>
              </a:ext>
            </a:extLst>
          </p:cNvPr>
          <p:cNvSpPr/>
          <p:nvPr/>
        </p:nvSpPr>
        <p:spPr>
          <a:xfrm>
            <a:off x="967299" y="1481177"/>
            <a:ext cx="1571861" cy="1090573"/>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Med flera uppdrag är systemet rörigt.</a:t>
            </a:r>
            <a:endParaRPr lang="sv-SE" dirty="0"/>
          </a:p>
        </p:txBody>
      </p:sp>
      <p:sp>
        <p:nvSpPr>
          <p:cNvPr id="10" name="Pratbubbla: rektangel med rundade hörn 9">
            <a:extLst>
              <a:ext uri="{FF2B5EF4-FFF2-40B4-BE49-F238E27FC236}">
                <a16:creationId xmlns:a16="http://schemas.microsoft.com/office/drawing/2014/main" id="{2A557A8B-CEE0-4DAA-8124-ADC6960F8DAF}"/>
              </a:ext>
            </a:extLst>
          </p:cNvPr>
          <p:cNvSpPr/>
          <p:nvPr/>
        </p:nvSpPr>
        <p:spPr>
          <a:xfrm>
            <a:off x="6340344" y="934709"/>
            <a:ext cx="1949713" cy="1317284"/>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Bra att man får lägga in själv, då har man bättre koll och överblick.</a:t>
            </a:r>
          </a:p>
        </p:txBody>
      </p:sp>
      <p:sp>
        <p:nvSpPr>
          <p:cNvPr id="11" name="Pratbubbla: rektangel 10">
            <a:extLst>
              <a:ext uri="{FF2B5EF4-FFF2-40B4-BE49-F238E27FC236}">
                <a16:creationId xmlns:a16="http://schemas.microsoft.com/office/drawing/2014/main" id="{89B8AA3B-76A2-4A4E-8726-DFEEDE7526F6}"/>
              </a:ext>
            </a:extLst>
          </p:cNvPr>
          <p:cNvSpPr/>
          <p:nvPr/>
        </p:nvSpPr>
        <p:spPr>
          <a:xfrm>
            <a:off x="967299" y="3000139"/>
            <a:ext cx="3121051" cy="1511405"/>
          </a:xfrm>
          <a:prstGeom prst="wedge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Att behöva skicka in fysiska kvitton när allt är digitalt känns avigt, på mitt jobb tar jag foton på kvitton när jag registrerar dem och behåller dem sedan själv i fysisk form. (Statlig myndighet, gäller kvitton för läkemedel och friskvård)</a:t>
            </a:r>
            <a:endParaRPr lang="sv-SE" dirty="0"/>
          </a:p>
        </p:txBody>
      </p:sp>
      <p:sp>
        <p:nvSpPr>
          <p:cNvPr id="12" name="Pratbubbla: rektangel med rundade hörn 11">
            <a:extLst>
              <a:ext uri="{FF2B5EF4-FFF2-40B4-BE49-F238E27FC236}">
                <a16:creationId xmlns:a16="http://schemas.microsoft.com/office/drawing/2014/main" id="{382BE502-DD0D-485E-96BD-0D4EDE40DA75}"/>
              </a:ext>
            </a:extLst>
          </p:cNvPr>
          <p:cNvSpPr/>
          <p:nvPr/>
        </p:nvSpPr>
        <p:spPr>
          <a:xfrm>
            <a:off x="3589586" y="956908"/>
            <a:ext cx="1949713" cy="1201567"/>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Att gamla uppdrag ligger kvar bland alternativen gör det krångligt att få en bra överblick.</a:t>
            </a:r>
            <a:endParaRPr lang="sv-SE" dirty="0"/>
          </a:p>
        </p:txBody>
      </p:sp>
      <p:sp>
        <p:nvSpPr>
          <p:cNvPr id="13" name="Pratbubbla: oval 12">
            <a:extLst>
              <a:ext uri="{FF2B5EF4-FFF2-40B4-BE49-F238E27FC236}">
                <a16:creationId xmlns:a16="http://schemas.microsoft.com/office/drawing/2014/main" id="{59CBE54F-BC33-4AE4-8321-169283C00498}"/>
              </a:ext>
            </a:extLst>
          </p:cNvPr>
          <p:cNvSpPr/>
          <p:nvPr/>
        </p:nvSpPr>
        <p:spPr>
          <a:xfrm>
            <a:off x="4564442" y="2571750"/>
            <a:ext cx="2093296" cy="1511405"/>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Bättre om det sköttes centralt utifrån närvarolistan i fullmäktige.</a:t>
            </a:r>
            <a:endParaRPr lang="sv-SE" sz="1200" dirty="0">
              <a:solidFill>
                <a:srgbClr val="000000"/>
              </a:solidFill>
              <a:effectLst/>
              <a:ea typeface="Times New Roman" panose="02020603050405020304" pitchFamily="18" charset="0"/>
            </a:endParaRPr>
          </a:p>
        </p:txBody>
      </p:sp>
      <p:sp>
        <p:nvSpPr>
          <p:cNvPr id="14" name="Pratbubbla: oval 13">
            <a:extLst>
              <a:ext uri="{FF2B5EF4-FFF2-40B4-BE49-F238E27FC236}">
                <a16:creationId xmlns:a16="http://schemas.microsoft.com/office/drawing/2014/main" id="{6552D12D-D272-47EC-B653-2F779D38F8A2}"/>
              </a:ext>
            </a:extLst>
          </p:cNvPr>
          <p:cNvSpPr/>
          <p:nvPr/>
        </p:nvSpPr>
        <p:spPr>
          <a:xfrm>
            <a:off x="7133830" y="2571750"/>
            <a:ext cx="1704170" cy="1093407"/>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Tar för mycket tid</a:t>
            </a:r>
          </a:p>
        </p:txBody>
      </p:sp>
    </p:spTree>
    <p:extLst>
      <p:ext uri="{BB962C8B-B14F-4D97-AF65-F5344CB8AC3E}">
        <p14:creationId xmlns:p14="http://schemas.microsoft.com/office/powerpoint/2010/main" val="14904374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BCBDE3B-ABB4-4643-AEB3-78B9C5EE76B5}"/>
              </a:ext>
            </a:extLst>
          </p:cNvPr>
          <p:cNvSpPr>
            <a:spLocks noGrp="1"/>
          </p:cNvSpPr>
          <p:nvPr>
            <p:ph type="title"/>
          </p:nvPr>
        </p:nvSpPr>
        <p:spPr/>
        <p:txBody>
          <a:bodyPr/>
          <a:lstStyle/>
          <a:p>
            <a:r>
              <a:rPr lang="sv-SE" dirty="0"/>
              <a:t>Kommentarer kring självservice och arvoden (urval)</a:t>
            </a:r>
          </a:p>
        </p:txBody>
      </p:sp>
      <p:sp>
        <p:nvSpPr>
          <p:cNvPr id="4" name="Pratbubbla: rektangel med rundade hörn 3">
            <a:extLst>
              <a:ext uri="{FF2B5EF4-FFF2-40B4-BE49-F238E27FC236}">
                <a16:creationId xmlns:a16="http://schemas.microsoft.com/office/drawing/2014/main" id="{1F732975-D6E1-4E9D-A166-6B86081A2491}"/>
              </a:ext>
            </a:extLst>
          </p:cNvPr>
          <p:cNvSpPr/>
          <p:nvPr/>
        </p:nvSpPr>
        <p:spPr>
          <a:xfrm>
            <a:off x="569128" y="1429407"/>
            <a:ext cx="2075831" cy="1541633"/>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Trots påstötning för självskriven på telefon har en knappt skönjbar "exit" symbol inte flyttats utan interfererar med andra funktioner.</a:t>
            </a:r>
          </a:p>
        </p:txBody>
      </p:sp>
      <p:sp>
        <p:nvSpPr>
          <p:cNvPr id="5" name="Pratbubbla: rektangel 4">
            <a:extLst>
              <a:ext uri="{FF2B5EF4-FFF2-40B4-BE49-F238E27FC236}">
                <a16:creationId xmlns:a16="http://schemas.microsoft.com/office/drawing/2014/main" id="{D13147AE-252F-46ED-87DF-FBE9BABB6DBD}"/>
              </a:ext>
            </a:extLst>
          </p:cNvPr>
          <p:cNvSpPr/>
          <p:nvPr/>
        </p:nvSpPr>
        <p:spPr>
          <a:xfrm>
            <a:off x="3653821" y="2572879"/>
            <a:ext cx="2236878" cy="1541633"/>
          </a:xfrm>
          <a:prstGeom prst="wedge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Oklart och olika besked. Har valt att skippa ibland att fylla i för ersättning för inte värt risken att göra fel. Vilket gör att jag går miste om ersättning jag har rätt till.</a:t>
            </a:r>
            <a:endParaRPr lang="sv-SE" sz="1200" dirty="0">
              <a:solidFill>
                <a:srgbClr val="000000"/>
              </a:solidFill>
              <a:effectLst/>
              <a:ea typeface="Times New Roman" panose="02020603050405020304" pitchFamily="18" charset="0"/>
            </a:endParaRPr>
          </a:p>
        </p:txBody>
      </p:sp>
      <p:sp>
        <p:nvSpPr>
          <p:cNvPr id="6" name="Pratbubbla: oval 5">
            <a:extLst>
              <a:ext uri="{FF2B5EF4-FFF2-40B4-BE49-F238E27FC236}">
                <a16:creationId xmlns:a16="http://schemas.microsoft.com/office/drawing/2014/main" id="{61A6A006-E221-474E-AC31-65451B1F4AA4}"/>
              </a:ext>
            </a:extLst>
          </p:cNvPr>
          <p:cNvSpPr/>
          <p:nvPr/>
        </p:nvSpPr>
        <p:spPr>
          <a:xfrm>
            <a:off x="3899424" y="1125998"/>
            <a:ext cx="1345151" cy="967299"/>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Jag är nöjd.</a:t>
            </a:r>
            <a:endParaRPr lang="sv-SE" sz="1200" dirty="0">
              <a:solidFill>
                <a:srgbClr val="000000"/>
              </a:solidFill>
              <a:effectLst/>
              <a:ea typeface="Times New Roman" panose="02020603050405020304" pitchFamily="18" charset="0"/>
            </a:endParaRPr>
          </a:p>
        </p:txBody>
      </p:sp>
      <p:sp>
        <p:nvSpPr>
          <p:cNvPr id="7" name="Pratbubbla: rektangel med rundade hörn 6">
            <a:extLst>
              <a:ext uri="{FF2B5EF4-FFF2-40B4-BE49-F238E27FC236}">
                <a16:creationId xmlns:a16="http://schemas.microsoft.com/office/drawing/2014/main" id="{1F8E8CF0-1D7F-49A9-9FC6-6C30436BE851}"/>
              </a:ext>
            </a:extLst>
          </p:cNvPr>
          <p:cNvSpPr/>
          <p:nvPr/>
        </p:nvSpPr>
        <p:spPr>
          <a:xfrm>
            <a:off x="6302559" y="1367822"/>
            <a:ext cx="1851471" cy="1020198"/>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vet inte hur detta fungerar, stämmer inte med uppdraget</a:t>
            </a:r>
            <a:endParaRPr lang="sv-SE" sz="1200" dirty="0">
              <a:solidFill>
                <a:srgbClr val="000000"/>
              </a:solidFill>
              <a:effectLst/>
              <a:ea typeface="Times New Roman" panose="02020603050405020304" pitchFamily="18" charset="0"/>
            </a:endParaRPr>
          </a:p>
        </p:txBody>
      </p:sp>
      <p:sp>
        <p:nvSpPr>
          <p:cNvPr id="8" name="Pratbubbla: oval 7">
            <a:extLst>
              <a:ext uri="{FF2B5EF4-FFF2-40B4-BE49-F238E27FC236}">
                <a16:creationId xmlns:a16="http://schemas.microsoft.com/office/drawing/2014/main" id="{07D7FFCD-ADDE-4C2C-A885-E40DF1FA6CCC}"/>
              </a:ext>
            </a:extLst>
          </p:cNvPr>
          <p:cNvSpPr/>
          <p:nvPr/>
        </p:nvSpPr>
        <p:spPr>
          <a:xfrm>
            <a:off x="1607043" y="3343695"/>
            <a:ext cx="1209124" cy="921957"/>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Bra</a:t>
            </a:r>
            <a:endParaRPr lang="sv-SE" sz="1200" dirty="0">
              <a:solidFill>
                <a:srgbClr val="000000"/>
              </a:solidFill>
              <a:effectLst/>
              <a:ea typeface="Times New Roman" panose="02020603050405020304" pitchFamily="18" charset="0"/>
            </a:endParaRPr>
          </a:p>
        </p:txBody>
      </p:sp>
    </p:spTree>
    <p:extLst>
      <p:ext uri="{BB962C8B-B14F-4D97-AF65-F5344CB8AC3E}">
        <p14:creationId xmlns:p14="http://schemas.microsoft.com/office/powerpoint/2010/main" val="28879790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0525F3-1465-4A87-8E2E-9F690800687D}"/>
              </a:ext>
            </a:extLst>
          </p:cNvPr>
          <p:cNvSpPr>
            <a:spLocks noGrp="1"/>
          </p:cNvSpPr>
          <p:nvPr>
            <p:ph type="title"/>
          </p:nvPr>
        </p:nvSpPr>
        <p:spPr/>
        <p:txBody>
          <a:bodyPr/>
          <a:lstStyle/>
          <a:p>
            <a:r>
              <a:rPr lang="sv-SE" dirty="0"/>
              <a:t>Kommentarer kring självservice och arvoden (urval)</a:t>
            </a:r>
          </a:p>
        </p:txBody>
      </p:sp>
      <p:sp>
        <p:nvSpPr>
          <p:cNvPr id="5" name="Pratbubbla: rektangel med rundade hörn 4">
            <a:extLst>
              <a:ext uri="{FF2B5EF4-FFF2-40B4-BE49-F238E27FC236}">
                <a16:creationId xmlns:a16="http://schemas.microsoft.com/office/drawing/2014/main" id="{0331D760-A129-4FF0-88A4-B72C78B31040}"/>
              </a:ext>
            </a:extLst>
          </p:cNvPr>
          <p:cNvSpPr/>
          <p:nvPr/>
        </p:nvSpPr>
        <p:spPr>
          <a:xfrm>
            <a:off x="4012780" y="967299"/>
            <a:ext cx="4277276" cy="2221765"/>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Som egen företagare är det svårt att uppskatta storleken på lönen. Det borde finnas klarare riktlinjer för företagare.</a:t>
            </a:r>
            <a:r>
              <a:rPr lang="sv-SE" sz="1400" dirty="0">
                <a:solidFill>
                  <a:srgbClr val="000000"/>
                </a:solidFill>
                <a:effectLst/>
                <a:latin typeface="Arial" panose="020B0604020202020204" pitchFamily="34" charset="0"/>
                <a:ea typeface="Times New Roman" panose="02020603050405020304" pitchFamily="18" charset="0"/>
              </a:rPr>
              <a:t> </a:t>
            </a:r>
            <a:r>
              <a:rPr lang="sv-SE" sz="1400" dirty="0">
                <a:solidFill>
                  <a:srgbClr val="000000"/>
                </a:solidFill>
                <a:effectLst/>
                <a:ea typeface="Times New Roman" panose="02020603050405020304" pitchFamily="18" charset="0"/>
              </a:rPr>
              <a:t>En missad halvdag innebär inte bara förlorad lön utan också förlorade intäkter som ska gå till fasta och rörliga kostnader. Det är omöjligt att ta på sig många politiska uppdrag som företagare om man är seriös. Sen måste man ta ut mycket lön för att kunna få ut ersättning som politiker. Det går inte alltid ihop.</a:t>
            </a:r>
            <a:endParaRPr lang="sv-SE" sz="1200" dirty="0">
              <a:solidFill>
                <a:srgbClr val="000000"/>
              </a:solidFill>
              <a:effectLst/>
              <a:ea typeface="Times New Roman" panose="02020603050405020304" pitchFamily="18" charset="0"/>
            </a:endParaRPr>
          </a:p>
        </p:txBody>
      </p:sp>
      <p:sp>
        <p:nvSpPr>
          <p:cNvPr id="6" name="Pratbubbla: oval 5">
            <a:extLst>
              <a:ext uri="{FF2B5EF4-FFF2-40B4-BE49-F238E27FC236}">
                <a16:creationId xmlns:a16="http://schemas.microsoft.com/office/drawing/2014/main" id="{6271DC94-6366-412C-ADCA-3D3DDF489A56}"/>
              </a:ext>
            </a:extLst>
          </p:cNvPr>
          <p:cNvSpPr/>
          <p:nvPr/>
        </p:nvSpPr>
        <p:spPr>
          <a:xfrm>
            <a:off x="3393104" y="3521575"/>
            <a:ext cx="1617204" cy="1080654"/>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Glömmer att registrera.</a:t>
            </a:r>
          </a:p>
        </p:txBody>
      </p:sp>
      <p:sp>
        <p:nvSpPr>
          <p:cNvPr id="7" name="Pratbubbla: rektangel med rundade hörn 6">
            <a:extLst>
              <a:ext uri="{FF2B5EF4-FFF2-40B4-BE49-F238E27FC236}">
                <a16:creationId xmlns:a16="http://schemas.microsoft.com/office/drawing/2014/main" id="{5311BA6B-F807-494A-ABA6-2A6A3438E59D}"/>
              </a:ext>
            </a:extLst>
          </p:cNvPr>
          <p:cNvSpPr/>
          <p:nvPr/>
        </p:nvSpPr>
        <p:spPr>
          <a:xfrm>
            <a:off x="486000" y="1541633"/>
            <a:ext cx="2778635" cy="2138638"/>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Reglerna är oklara för dem som har företag. Alla företagare tar inte ut stor lön utan sparar pengarna i firman. </a:t>
            </a:r>
            <a:br>
              <a:rPr lang="sv-SE" sz="1400" dirty="0">
                <a:solidFill>
                  <a:srgbClr val="000000"/>
                </a:solidFill>
                <a:effectLst/>
                <a:ea typeface="Times New Roman" panose="02020603050405020304" pitchFamily="18" charset="0"/>
              </a:rPr>
            </a:br>
            <a:r>
              <a:rPr lang="sv-SE" sz="1400" dirty="0">
                <a:solidFill>
                  <a:srgbClr val="000000"/>
                </a:solidFill>
                <a:effectLst/>
                <a:ea typeface="Times New Roman" panose="02020603050405020304" pitchFamily="18" charset="0"/>
              </a:rPr>
              <a:t>Det blir då svårt att ta politiska uppdrag. Det vore bättre att använda någon form av schablonersättning eller utgår från basbelopp.</a:t>
            </a:r>
            <a:endParaRPr lang="sv-SE" dirty="0"/>
          </a:p>
        </p:txBody>
      </p:sp>
    </p:spTree>
    <p:extLst>
      <p:ext uri="{BB962C8B-B14F-4D97-AF65-F5344CB8AC3E}">
        <p14:creationId xmlns:p14="http://schemas.microsoft.com/office/powerpoint/2010/main" val="24969549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94F6C76-88F5-49C4-9AA7-CAC8902C0962}"/>
              </a:ext>
            </a:extLst>
          </p:cNvPr>
          <p:cNvSpPr>
            <a:spLocks noGrp="1"/>
          </p:cNvSpPr>
          <p:nvPr>
            <p:ph type="title"/>
          </p:nvPr>
        </p:nvSpPr>
        <p:spPr/>
        <p:txBody>
          <a:bodyPr/>
          <a:lstStyle/>
          <a:p>
            <a:r>
              <a:rPr lang="sv-SE" dirty="0"/>
              <a:t>Övriga kommentarer, synpunkter, förbättringsförslag (urval)</a:t>
            </a:r>
          </a:p>
        </p:txBody>
      </p:sp>
      <p:sp>
        <p:nvSpPr>
          <p:cNvPr id="4" name="Pratbubbla: rektangel med rundade hörn 3">
            <a:extLst>
              <a:ext uri="{FF2B5EF4-FFF2-40B4-BE49-F238E27FC236}">
                <a16:creationId xmlns:a16="http://schemas.microsoft.com/office/drawing/2014/main" id="{89196CCA-25EE-4B0C-8D71-26EC7867997B}"/>
              </a:ext>
            </a:extLst>
          </p:cNvPr>
          <p:cNvSpPr/>
          <p:nvPr/>
        </p:nvSpPr>
        <p:spPr>
          <a:xfrm>
            <a:off x="880393" y="1458507"/>
            <a:ext cx="1809907" cy="1050426"/>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Skippa läsplattan och tillhandahåll bärbar dator i stället</a:t>
            </a:r>
          </a:p>
        </p:txBody>
      </p:sp>
      <p:sp>
        <p:nvSpPr>
          <p:cNvPr id="5" name="Pratbubbla: rektangel 4">
            <a:extLst>
              <a:ext uri="{FF2B5EF4-FFF2-40B4-BE49-F238E27FC236}">
                <a16:creationId xmlns:a16="http://schemas.microsoft.com/office/drawing/2014/main" id="{1F486F44-EB81-41E6-9A74-A3C1A4F9CBC5}"/>
              </a:ext>
            </a:extLst>
          </p:cNvPr>
          <p:cNvSpPr/>
          <p:nvPr/>
        </p:nvSpPr>
        <p:spPr>
          <a:xfrm>
            <a:off x="5973828" y="921957"/>
            <a:ext cx="2289778" cy="1330036"/>
          </a:xfrm>
          <a:prstGeom prst="wedge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Tjänstemän i Västerås stad behöver bli mycket trevligare och svara snabbare per mejl. Gäller Bästa möjliga möte eller är det bara en luftpastej?</a:t>
            </a:r>
            <a:endParaRPr lang="sv-SE" sz="1200" dirty="0">
              <a:solidFill>
                <a:srgbClr val="000000"/>
              </a:solidFill>
              <a:effectLst/>
              <a:ea typeface="Times New Roman" panose="02020603050405020304" pitchFamily="18" charset="0"/>
            </a:endParaRPr>
          </a:p>
        </p:txBody>
      </p:sp>
      <p:sp>
        <p:nvSpPr>
          <p:cNvPr id="6" name="Pratbubbla: oval 5">
            <a:extLst>
              <a:ext uri="{FF2B5EF4-FFF2-40B4-BE49-F238E27FC236}">
                <a16:creationId xmlns:a16="http://schemas.microsoft.com/office/drawing/2014/main" id="{D8F64FB5-6EFA-4061-BAC4-D9DCEF0E74AB}"/>
              </a:ext>
            </a:extLst>
          </p:cNvPr>
          <p:cNvSpPr/>
          <p:nvPr/>
        </p:nvSpPr>
        <p:spPr>
          <a:xfrm>
            <a:off x="3292973" y="1342251"/>
            <a:ext cx="2078182" cy="1571861"/>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Vegetariskt fika o mat bör vara norm. Sockerfria alternativ borde finnas istället för kakor.</a:t>
            </a:r>
          </a:p>
        </p:txBody>
      </p:sp>
      <p:sp>
        <p:nvSpPr>
          <p:cNvPr id="7" name="Pratbubbla: rektangel med rundade hörn 6">
            <a:extLst>
              <a:ext uri="{FF2B5EF4-FFF2-40B4-BE49-F238E27FC236}">
                <a16:creationId xmlns:a16="http://schemas.microsoft.com/office/drawing/2014/main" id="{8570A97C-9F27-457A-9BE7-D7C2BB5FC5A4}"/>
              </a:ext>
            </a:extLst>
          </p:cNvPr>
          <p:cNvSpPr/>
          <p:nvPr/>
        </p:nvSpPr>
        <p:spPr>
          <a:xfrm>
            <a:off x="5240796" y="2838608"/>
            <a:ext cx="3022810" cy="1382935"/>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Saknar vissa dokument i pappersform, lättare att till sig informationen. Lättillgänglig att återkomma till. Förstår även att det är bättre med den nya tekniken av miljöhänseende och ekonomi.</a:t>
            </a:r>
          </a:p>
        </p:txBody>
      </p:sp>
      <p:sp>
        <p:nvSpPr>
          <p:cNvPr id="8" name="Pratbubbla: oval 7">
            <a:extLst>
              <a:ext uri="{FF2B5EF4-FFF2-40B4-BE49-F238E27FC236}">
                <a16:creationId xmlns:a16="http://schemas.microsoft.com/office/drawing/2014/main" id="{BC651317-0B9D-4E6E-AFDB-710EE0D1B83F}"/>
              </a:ext>
            </a:extLst>
          </p:cNvPr>
          <p:cNvSpPr/>
          <p:nvPr/>
        </p:nvSpPr>
        <p:spPr>
          <a:xfrm>
            <a:off x="364627" y="2876392"/>
            <a:ext cx="1957270" cy="1307365"/>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Viktigt med personligt bemötande och personligt stöd</a:t>
            </a:r>
          </a:p>
        </p:txBody>
      </p:sp>
      <p:sp>
        <p:nvSpPr>
          <p:cNvPr id="9" name="Pratbubbla: oval 8">
            <a:extLst>
              <a:ext uri="{FF2B5EF4-FFF2-40B4-BE49-F238E27FC236}">
                <a16:creationId xmlns:a16="http://schemas.microsoft.com/office/drawing/2014/main" id="{2C71AADE-7837-4616-819A-94DC63708EDD}"/>
              </a:ext>
            </a:extLst>
          </p:cNvPr>
          <p:cNvSpPr/>
          <p:nvPr/>
        </p:nvSpPr>
        <p:spPr>
          <a:xfrm>
            <a:off x="2682744" y="3325091"/>
            <a:ext cx="1957270" cy="1307364"/>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Skippa läsplattan och tillhandahåll bärbar dator i stället</a:t>
            </a:r>
          </a:p>
        </p:txBody>
      </p:sp>
    </p:spTree>
    <p:extLst>
      <p:ext uri="{BB962C8B-B14F-4D97-AF65-F5344CB8AC3E}">
        <p14:creationId xmlns:p14="http://schemas.microsoft.com/office/powerpoint/2010/main" val="1567799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353F444-AF7C-4F6B-9414-285DC4419730}"/>
              </a:ext>
            </a:extLst>
          </p:cNvPr>
          <p:cNvSpPr>
            <a:spLocks noGrp="1"/>
          </p:cNvSpPr>
          <p:nvPr>
            <p:ph type="title"/>
          </p:nvPr>
        </p:nvSpPr>
        <p:spPr/>
        <p:txBody>
          <a:bodyPr/>
          <a:lstStyle/>
          <a:p>
            <a:r>
              <a:rPr lang="sv-SE" dirty="0"/>
              <a:t>Övriga kommentarer, synpunkter, förbättringsförslag (urval)</a:t>
            </a:r>
          </a:p>
        </p:txBody>
      </p:sp>
      <p:sp>
        <p:nvSpPr>
          <p:cNvPr id="4" name="Pratbubbla: rektangel med rundade hörn 3">
            <a:extLst>
              <a:ext uri="{FF2B5EF4-FFF2-40B4-BE49-F238E27FC236}">
                <a16:creationId xmlns:a16="http://schemas.microsoft.com/office/drawing/2014/main" id="{3887AE72-FFAE-4998-9794-44CE775B730F}"/>
              </a:ext>
            </a:extLst>
          </p:cNvPr>
          <p:cNvSpPr/>
          <p:nvPr/>
        </p:nvSpPr>
        <p:spPr>
          <a:xfrm>
            <a:off x="1745672" y="1352707"/>
            <a:ext cx="4179035" cy="2932125"/>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Viktigt med gemensam utbildning nämnd och förvaltning då det blir ny nämnd. Viktigt att tidigt göra ett </a:t>
            </a:r>
            <a:r>
              <a:rPr lang="sv-SE" sz="1400" dirty="0" err="1">
                <a:solidFill>
                  <a:srgbClr val="000000"/>
                </a:solidFill>
                <a:effectLst/>
                <a:ea typeface="Times New Roman" panose="02020603050405020304" pitchFamily="18" charset="0"/>
              </a:rPr>
              <a:t>årshjul</a:t>
            </a:r>
            <a:r>
              <a:rPr lang="sv-SE" sz="1400" dirty="0">
                <a:solidFill>
                  <a:srgbClr val="000000"/>
                </a:solidFill>
                <a:effectLst/>
                <a:ea typeface="Times New Roman" panose="02020603050405020304" pitchFamily="18" charset="0"/>
              </a:rPr>
              <a:t> med alla de möten som man förväntas delta på som förtroendevald. Och att alla nämnder sker på en och samma dag och tidpunkt. Ju tidigare detta blir klart desto bättre.</a:t>
            </a:r>
            <a:br>
              <a:rPr lang="sv-SE" sz="1400" dirty="0">
                <a:solidFill>
                  <a:srgbClr val="000000"/>
                </a:solidFill>
                <a:effectLst/>
                <a:ea typeface="Times New Roman" panose="02020603050405020304" pitchFamily="18" charset="0"/>
              </a:rPr>
            </a:br>
            <a:r>
              <a:rPr lang="sv-SE" sz="1400" dirty="0">
                <a:solidFill>
                  <a:srgbClr val="000000"/>
                </a:solidFill>
                <a:effectLst/>
                <a:ea typeface="Times New Roman" panose="02020603050405020304" pitchFamily="18" charset="0"/>
              </a:rPr>
              <a:t>Nu när pandemin är över - arrangera också studiebesök, viktigt för sammanhållningen, men omvärldsspaning från andra kommuner är också a och o, då alla riskerar bli alltför hemmablinda. Utan spaning ingen aning.</a:t>
            </a:r>
            <a:endParaRPr lang="sv-SE" sz="1200" dirty="0"/>
          </a:p>
        </p:txBody>
      </p:sp>
    </p:spTree>
    <p:extLst>
      <p:ext uri="{BB962C8B-B14F-4D97-AF65-F5344CB8AC3E}">
        <p14:creationId xmlns:p14="http://schemas.microsoft.com/office/powerpoint/2010/main" val="38002127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165F16B-9F9C-49F3-ABD1-5B8A824821D4}"/>
              </a:ext>
            </a:extLst>
          </p:cNvPr>
          <p:cNvSpPr>
            <a:spLocks noGrp="1"/>
          </p:cNvSpPr>
          <p:nvPr>
            <p:ph type="title"/>
          </p:nvPr>
        </p:nvSpPr>
        <p:spPr/>
        <p:txBody>
          <a:bodyPr/>
          <a:lstStyle/>
          <a:p>
            <a:r>
              <a:rPr lang="sv-SE" dirty="0"/>
              <a:t>Övriga kommentarer, synpunkter, förbättringsförslag (urval)</a:t>
            </a:r>
          </a:p>
        </p:txBody>
      </p:sp>
      <p:sp>
        <p:nvSpPr>
          <p:cNvPr id="4" name="Pratbubbla: oval 3">
            <a:extLst>
              <a:ext uri="{FF2B5EF4-FFF2-40B4-BE49-F238E27FC236}">
                <a16:creationId xmlns:a16="http://schemas.microsoft.com/office/drawing/2014/main" id="{8FFC2237-569B-437E-8D68-405793E94F62}"/>
              </a:ext>
            </a:extLst>
          </p:cNvPr>
          <p:cNvSpPr/>
          <p:nvPr/>
        </p:nvSpPr>
        <p:spPr>
          <a:xfrm>
            <a:off x="5720669" y="1061223"/>
            <a:ext cx="2440917" cy="1304126"/>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Kommunfullmäktige på dagtid och maxtid 9-18.</a:t>
            </a:r>
          </a:p>
        </p:txBody>
      </p:sp>
      <p:sp>
        <p:nvSpPr>
          <p:cNvPr id="5" name="Pratbubbla: rektangel med rundade hörn 4">
            <a:extLst>
              <a:ext uri="{FF2B5EF4-FFF2-40B4-BE49-F238E27FC236}">
                <a16:creationId xmlns:a16="http://schemas.microsoft.com/office/drawing/2014/main" id="{D99691EB-CC08-44E9-9A65-2A23B346ADCD}"/>
              </a:ext>
            </a:extLst>
          </p:cNvPr>
          <p:cNvSpPr/>
          <p:nvPr/>
        </p:nvSpPr>
        <p:spPr>
          <a:xfrm>
            <a:off x="982414" y="1353585"/>
            <a:ext cx="2279871" cy="1496291"/>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Bättre att kalla till extra kommunfullmäktige än att förlänga mötena, för att hinna med många ärenden.</a:t>
            </a:r>
          </a:p>
        </p:txBody>
      </p:sp>
      <p:sp>
        <p:nvSpPr>
          <p:cNvPr id="6" name="Pratbubbla: oval 5">
            <a:extLst>
              <a:ext uri="{FF2B5EF4-FFF2-40B4-BE49-F238E27FC236}">
                <a16:creationId xmlns:a16="http://schemas.microsoft.com/office/drawing/2014/main" id="{BBDC7A10-6F67-443E-B522-596CF3680600}"/>
              </a:ext>
            </a:extLst>
          </p:cNvPr>
          <p:cNvSpPr/>
          <p:nvPr/>
        </p:nvSpPr>
        <p:spPr>
          <a:xfrm>
            <a:off x="3744506" y="2299142"/>
            <a:ext cx="2773428" cy="1879338"/>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KF kan inte hålla på till </a:t>
            </a:r>
            <a:r>
              <a:rPr lang="sv-SE" sz="1400" dirty="0" err="1">
                <a:solidFill>
                  <a:srgbClr val="000000"/>
                </a:solidFill>
                <a:effectLst/>
                <a:ea typeface="Times New Roman" panose="02020603050405020304" pitchFamily="18" charset="0"/>
              </a:rPr>
              <a:t>kl</a:t>
            </a:r>
            <a:r>
              <a:rPr lang="sv-SE" sz="1400" dirty="0">
                <a:solidFill>
                  <a:srgbClr val="000000"/>
                </a:solidFill>
                <a:effectLst/>
                <a:ea typeface="Times New Roman" panose="02020603050405020304" pitchFamily="18" charset="0"/>
              </a:rPr>
              <a:t> 23:00. Det blir dålig kvalité på debatten. Det är svårt att prestera fullt ut på jobbet dagen efter med få timmars sömn.</a:t>
            </a:r>
          </a:p>
        </p:txBody>
      </p:sp>
      <p:sp>
        <p:nvSpPr>
          <p:cNvPr id="7" name="Pratbubbla: oval 6">
            <a:extLst>
              <a:ext uri="{FF2B5EF4-FFF2-40B4-BE49-F238E27FC236}">
                <a16:creationId xmlns:a16="http://schemas.microsoft.com/office/drawing/2014/main" id="{4EEF9DB1-46B1-4E5E-838B-1EDB5B9750B4}"/>
              </a:ext>
            </a:extLst>
          </p:cNvPr>
          <p:cNvSpPr/>
          <p:nvPr/>
        </p:nvSpPr>
        <p:spPr>
          <a:xfrm>
            <a:off x="1450949" y="3238811"/>
            <a:ext cx="1949712" cy="1555639"/>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rgbClr val="000000"/>
                </a:solidFill>
                <a:effectLst/>
                <a:ea typeface="Times New Roman" panose="02020603050405020304" pitchFamily="18" charset="0"/>
              </a:rPr>
              <a:t>Att vi börjar alla fullmäktigemöte 13.30 och slutar senast 21.00.</a:t>
            </a:r>
            <a:endParaRPr lang="sv-SE" dirty="0"/>
          </a:p>
        </p:txBody>
      </p:sp>
    </p:spTree>
    <p:extLst>
      <p:ext uri="{BB962C8B-B14F-4D97-AF65-F5344CB8AC3E}">
        <p14:creationId xmlns:p14="http://schemas.microsoft.com/office/powerpoint/2010/main" val="10130821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18C85A2D-144B-4577-B25A-74C4580C4C64}"/>
              </a:ext>
            </a:extLst>
          </p:cNvPr>
          <p:cNvSpPr>
            <a:spLocks noGrp="1"/>
          </p:cNvSpPr>
          <p:nvPr>
            <p:ph type="title"/>
          </p:nvPr>
        </p:nvSpPr>
        <p:spPr/>
        <p:txBody>
          <a:bodyPr/>
          <a:lstStyle/>
          <a:p>
            <a:endParaRPr lang="sv-SE"/>
          </a:p>
        </p:txBody>
      </p:sp>
      <p:sp>
        <p:nvSpPr>
          <p:cNvPr id="6" name="Platshållare för innehåll 5">
            <a:extLst>
              <a:ext uri="{FF2B5EF4-FFF2-40B4-BE49-F238E27FC236}">
                <a16:creationId xmlns:a16="http://schemas.microsoft.com/office/drawing/2014/main" id="{CC5F5B9F-030C-4C8C-9904-9330F887D1BC}"/>
              </a:ext>
            </a:extLst>
          </p:cNvPr>
          <p:cNvSpPr>
            <a:spLocks noGrp="1"/>
          </p:cNvSpPr>
          <p:nvPr>
            <p:ph type="body" sz="quarter" idx="11"/>
          </p:nvPr>
        </p:nvSpPr>
        <p:spPr/>
        <p:txBody>
          <a:bodyPr/>
          <a:lstStyle/>
          <a:p>
            <a:r>
              <a:rPr lang="sv-SE" dirty="0"/>
              <a:t> </a:t>
            </a:r>
          </a:p>
        </p:txBody>
      </p:sp>
      <p:grpSp>
        <p:nvGrpSpPr>
          <p:cNvPr id="20" name="Grupp 19">
            <a:extLst>
              <a:ext uri="{FF2B5EF4-FFF2-40B4-BE49-F238E27FC236}">
                <a16:creationId xmlns:a16="http://schemas.microsoft.com/office/drawing/2014/main" id="{DC732B3B-74A2-4A95-A8F7-8E3283B45A99}"/>
              </a:ext>
            </a:extLst>
          </p:cNvPr>
          <p:cNvGrpSpPr/>
          <p:nvPr/>
        </p:nvGrpSpPr>
        <p:grpSpPr>
          <a:xfrm>
            <a:off x="906843" y="2460756"/>
            <a:ext cx="2433362" cy="1638744"/>
            <a:chOff x="695246" y="1044000"/>
            <a:chExt cx="2433362" cy="1638744"/>
          </a:xfrm>
        </p:grpSpPr>
        <p:sp>
          <p:nvSpPr>
            <p:cNvPr id="9" name="Pratbubbla: oval 8">
              <a:extLst>
                <a:ext uri="{FF2B5EF4-FFF2-40B4-BE49-F238E27FC236}">
                  <a16:creationId xmlns:a16="http://schemas.microsoft.com/office/drawing/2014/main" id="{B6BC5B66-DCA7-4C2B-8AE0-61B22E3DF181}"/>
                </a:ext>
              </a:extLst>
            </p:cNvPr>
            <p:cNvSpPr/>
            <p:nvPr/>
          </p:nvSpPr>
          <p:spPr>
            <a:xfrm>
              <a:off x="695246" y="1044000"/>
              <a:ext cx="2433362" cy="1638744"/>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textruta 10">
              <a:extLst>
                <a:ext uri="{FF2B5EF4-FFF2-40B4-BE49-F238E27FC236}">
                  <a16:creationId xmlns:a16="http://schemas.microsoft.com/office/drawing/2014/main" id="{9027B541-BD9A-448A-B330-E5EF04FFA23C}"/>
                </a:ext>
              </a:extLst>
            </p:cNvPr>
            <p:cNvSpPr txBox="1"/>
            <p:nvPr/>
          </p:nvSpPr>
          <p:spPr>
            <a:xfrm>
              <a:off x="942738" y="1505581"/>
              <a:ext cx="1938377" cy="715581"/>
            </a:xfrm>
            <a:prstGeom prst="rect">
              <a:avLst/>
            </a:prstGeom>
            <a:noFill/>
          </p:spPr>
          <p:txBody>
            <a:bodyPr wrap="square">
              <a:spAutoFit/>
            </a:bodyPr>
            <a:lstStyle/>
            <a:p>
              <a:r>
                <a:rPr lang="sv-SE" dirty="0"/>
                <a:t>Oklanderlig sekreterare i fastighetsnämnden som håller ordning. </a:t>
              </a:r>
            </a:p>
          </p:txBody>
        </p:sp>
      </p:grpSp>
      <p:grpSp>
        <p:nvGrpSpPr>
          <p:cNvPr id="19" name="Grupp 18">
            <a:extLst>
              <a:ext uri="{FF2B5EF4-FFF2-40B4-BE49-F238E27FC236}">
                <a16:creationId xmlns:a16="http://schemas.microsoft.com/office/drawing/2014/main" id="{394B2DA7-EDED-4869-ACD4-2D5DBE0AB3C2}"/>
              </a:ext>
            </a:extLst>
          </p:cNvPr>
          <p:cNvGrpSpPr/>
          <p:nvPr/>
        </p:nvGrpSpPr>
        <p:grpSpPr>
          <a:xfrm>
            <a:off x="4493395" y="1975343"/>
            <a:ext cx="2620804" cy="1893988"/>
            <a:chOff x="5030541" y="1228000"/>
            <a:chExt cx="2620804" cy="1893988"/>
          </a:xfrm>
        </p:grpSpPr>
        <p:sp>
          <p:nvSpPr>
            <p:cNvPr id="12" name="Pratbubbla: oval 11">
              <a:extLst>
                <a:ext uri="{FF2B5EF4-FFF2-40B4-BE49-F238E27FC236}">
                  <a16:creationId xmlns:a16="http://schemas.microsoft.com/office/drawing/2014/main" id="{DEE09552-325B-4175-A8A9-EC1E336B860E}"/>
                </a:ext>
              </a:extLst>
            </p:cNvPr>
            <p:cNvSpPr/>
            <p:nvPr/>
          </p:nvSpPr>
          <p:spPr>
            <a:xfrm>
              <a:off x="5030541" y="1228000"/>
              <a:ext cx="2620804" cy="1893988"/>
            </a:xfrm>
            <a:prstGeom prst="wedgeEllipseCallout">
              <a:avLst/>
            </a:prstGeom>
            <a:noFill/>
            <a:scene3d>
              <a:camera prst="orthographicFront">
                <a:rot lat="0" lon="10799978"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textruta 13">
              <a:extLst>
                <a:ext uri="{FF2B5EF4-FFF2-40B4-BE49-F238E27FC236}">
                  <a16:creationId xmlns:a16="http://schemas.microsoft.com/office/drawing/2014/main" id="{F8A3D736-86E3-489E-9FDF-A64E20EAA95D}"/>
                </a:ext>
              </a:extLst>
            </p:cNvPr>
            <p:cNvSpPr txBox="1"/>
            <p:nvPr/>
          </p:nvSpPr>
          <p:spPr>
            <a:xfrm>
              <a:off x="5328266" y="1609454"/>
              <a:ext cx="2025353" cy="1131079"/>
            </a:xfrm>
            <a:prstGeom prst="rect">
              <a:avLst/>
            </a:prstGeom>
            <a:noFill/>
          </p:spPr>
          <p:txBody>
            <a:bodyPr wrap="square">
              <a:spAutoFit/>
            </a:bodyPr>
            <a:lstStyle/>
            <a:p>
              <a:r>
                <a:rPr lang="sv-SE" dirty="0"/>
                <a:t>Ni gör överlag ett jättebra jobb med att serva oss politiker och vi är tacksamma över att ni finns!</a:t>
              </a:r>
            </a:p>
          </p:txBody>
        </p:sp>
      </p:grpSp>
      <p:grpSp>
        <p:nvGrpSpPr>
          <p:cNvPr id="18" name="Grupp 17">
            <a:extLst>
              <a:ext uri="{FF2B5EF4-FFF2-40B4-BE49-F238E27FC236}">
                <a16:creationId xmlns:a16="http://schemas.microsoft.com/office/drawing/2014/main" id="{56C4616C-B8FE-4E23-83D5-CB602BD52E88}"/>
              </a:ext>
            </a:extLst>
          </p:cNvPr>
          <p:cNvGrpSpPr/>
          <p:nvPr/>
        </p:nvGrpSpPr>
        <p:grpSpPr>
          <a:xfrm>
            <a:off x="4763709" y="420471"/>
            <a:ext cx="1193232" cy="977512"/>
            <a:chOff x="2996768" y="3244775"/>
            <a:chExt cx="1193232" cy="977512"/>
          </a:xfrm>
        </p:grpSpPr>
        <p:sp>
          <p:nvSpPr>
            <p:cNvPr id="15" name="Pratbubbla: rektangel med rundade hörn 14">
              <a:extLst>
                <a:ext uri="{FF2B5EF4-FFF2-40B4-BE49-F238E27FC236}">
                  <a16:creationId xmlns:a16="http://schemas.microsoft.com/office/drawing/2014/main" id="{EDAD0CDD-ACB0-4FCA-96D3-622D9266C849}"/>
                </a:ext>
              </a:extLst>
            </p:cNvPr>
            <p:cNvSpPr/>
            <p:nvPr/>
          </p:nvSpPr>
          <p:spPr>
            <a:xfrm>
              <a:off x="2996768" y="3244775"/>
              <a:ext cx="1011211" cy="977512"/>
            </a:xfrm>
            <a:prstGeom prst="wedgeRoundRectCallout">
              <a:avLst/>
            </a:prstGeom>
            <a:noFill/>
            <a:ln>
              <a:solidFill>
                <a:srgbClr val="2540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a:t>Jag är nöjd.</a:t>
              </a:r>
            </a:p>
          </p:txBody>
        </p:sp>
        <p:sp>
          <p:nvSpPr>
            <p:cNvPr id="17" name="textruta 16">
              <a:extLst>
                <a:ext uri="{FF2B5EF4-FFF2-40B4-BE49-F238E27FC236}">
                  <a16:creationId xmlns:a16="http://schemas.microsoft.com/office/drawing/2014/main" id="{251124B5-8E5A-4741-AC8E-7E308E3B9139}"/>
                </a:ext>
              </a:extLst>
            </p:cNvPr>
            <p:cNvSpPr txBox="1"/>
            <p:nvPr/>
          </p:nvSpPr>
          <p:spPr>
            <a:xfrm>
              <a:off x="3049667" y="3518798"/>
              <a:ext cx="1140333" cy="300082"/>
            </a:xfrm>
            <a:prstGeom prst="rect">
              <a:avLst/>
            </a:prstGeom>
            <a:noFill/>
          </p:spPr>
          <p:txBody>
            <a:bodyPr wrap="square">
              <a:spAutoFit/>
            </a:bodyPr>
            <a:lstStyle/>
            <a:p>
              <a:r>
                <a:rPr lang="sv-SE" dirty="0"/>
                <a:t>Jag är nöjd.</a:t>
              </a:r>
            </a:p>
          </p:txBody>
        </p:sp>
      </p:grpSp>
      <p:pic>
        <p:nvPicPr>
          <p:cNvPr id="22" name="Bildobjekt 21" descr="Bra jobb broccoli">
            <a:extLst>
              <a:ext uri="{FF2B5EF4-FFF2-40B4-BE49-F238E27FC236}">
                <a16:creationId xmlns:a16="http://schemas.microsoft.com/office/drawing/2014/main" id="{98706196-D56E-4017-B1D4-EA2CE91145F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2334" y="80773"/>
            <a:ext cx="2710444" cy="2710444"/>
          </a:xfrm>
          <a:prstGeom prst="rect">
            <a:avLst/>
          </a:prstGeom>
        </p:spPr>
      </p:pic>
    </p:spTree>
    <p:extLst>
      <p:ext uri="{BB962C8B-B14F-4D97-AF65-F5344CB8AC3E}">
        <p14:creationId xmlns:p14="http://schemas.microsoft.com/office/powerpoint/2010/main" val="2285244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8C747185-073F-448E-AA4D-35EF71377B83}"/>
              </a:ext>
            </a:extLst>
          </p:cNvPr>
          <p:cNvSpPr>
            <a:spLocks noGrp="1"/>
          </p:cNvSpPr>
          <p:nvPr>
            <p:ph type="title"/>
          </p:nvPr>
        </p:nvSpPr>
        <p:spPr/>
        <p:txBody>
          <a:bodyPr/>
          <a:lstStyle/>
          <a:p>
            <a:r>
              <a:rPr lang="sv-SE" dirty="0"/>
              <a:t>Varför använder du inte politikerportalen?</a:t>
            </a:r>
          </a:p>
        </p:txBody>
      </p:sp>
      <p:sp>
        <p:nvSpPr>
          <p:cNvPr id="8" name="Platshållare för text 7">
            <a:extLst>
              <a:ext uri="{FF2B5EF4-FFF2-40B4-BE49-F238E27FC236}">
                <a16:creationId xmlns:a16="http://schemas.microsoft.com/office/drawing/2014/main" id="{E924E8D7-D7B5-486A-9E95-4B2DECEF120A}"/>
              </a:ext>
            </a:extLst>
          </p:cNvPr>
          <p:cNvSpPr>
            <a:spLocks noGrp="1"/>
          </p:cNvSpPr>
          <p:nvPr>
            <p:ph type="body" sz="quarter" idx="11"/>
          </p:nvPr>
        </p:nvSpPr>
        <p:spPr/>
        <p:txBody>
          <a:bodyPr/>
          <a:lstStyle/>
          <a:p>
            <a:r>
              <a:rPr lang="sv-SE" dirty="0"/>
              <a:t>Tre återkommande svar:</a:t>
            </a:r>
          </a:p>
          <a:p>
            <a:pPr marL="342900" indent="-342900">
              <a:buFont typeface="Arial" panose="020B0604020202020204" pitchFamily="34" charset="0"/>
              <a:buChar char="•"/>
            </a:pPr>
            <a:r>
              <a:rPr lang="sv-SE" dirty="0"/>
              <a:t>Hittar den inte</a:t>
            </a:r>
          </a:p>
          <a:p>
            <a:pPr marL="342900" indent="-342900">
              <a:buFont typeface="Arial" panose="020B0604020202020204" pitchFamily="34" charset="0"/>
              <a:buChar char="•"/>
            </a:pPr>
            <a:r>
              <a:rPr lang="sv-SE" dirty="0"/>
              <a:t>Har inget behov av den</a:t>
            </a:r>
          </a:p>
          <a:p>
            <a:pPr marL="342900" indent="-342900">
              <a:buFont typeface="Arial" panose="020B0604020202020204" pitchFamily="34" charset="0"/>
              <a:buChar char="•"/>
            </a:pPr>
            <a:r>
              <a:rPr lang="sv-SE" dirty="0"/>
              <a:t>Visste inte om att den fanns</a:t>
            </a:r>
          </a:p>
        </p:txBody>
      </p:sp>
    </p:spTree>
    <p:extLst>
      <p:ext uri="{BB962C8B-B14F-4D97-AF65-F5344CB8AC3E}">
        <p14:creationId xmlns:p14="http://schemas.microsoft.com/office/powerpoint/2010/main" val="1372424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D49E67-56E9-4B26-8D7E-E6D7E4EA7E07}"/>
              </a:ext>
            </a:extLst>
          </p:cNvPr>
          <p:cNvSpPr>
            <a:spLocks noGrp="1"/>
          </p:cNvSpPr>
          <p:nvPr>
            <p:ph type="title"/>
          </p:nvPr>
        </p:nvSpPr>
        <p:spPr/>
        <p:txBody>
          <a:bodyPr/>
          <a:lstStyle/>
          <a:p>
            <a:r>
              <a:rPr lang="sv-SE" dirty="0"/>
              <a:t>Vad är bra med politikerportalen?</a:t>
            </a:r>
          </a:p>
        </p:txBody>
      </p:sp>
      <p:sp>
        <p:nvSpPr>
          <p:cNvPr id="3" name="Platshållare för text 2">
            <a:extLst>
              <a:ext uri="{FF2B5EF4-FFF2-40B4-BE49-F238E27FC236}">
                <a16:creationId xmlns:a16="http://schemas.microsoft.com/office/drawing/2014/main" id="{687E5480-1682-4B60-908C-272A7E944FD8}"/>
              </a:ext>
            </a:extLst>
          </p:cNvPr>
          <p:cNvSpPr>
            <a:spLocks noGrp="1"/>
          </p:cNvSpPr>
          <p:nvPr>
            <p:ph type="body" sz="quarter" idx="11"/>
          </p:nvPr>
        </p:nvSpPr>
        <p:spPr/>
        <p:txBody>
          <a:bodyPr/>
          <a:lstStyle/>
          <a:p>
            <a:endParaRPr lang="sv-SE" dirty="0"/>
          </a:p>
          <a:p>
            <a:r>
              <a:rPr lang="sv-SE" dirty="0"/>
              <a:t>Sammanfattande svar:</a:t>
            </a:r>
          </a:p>
          <a:p>
            <a:r>
              <a:rPr lang="sv-SE" dirty="0"/>
              <a:t>Den innehåller mycket information</a:t>
            </a:r>
          </a:p>
        </p:txBody>
      </p:sp>
    </p:spTree>
    <p:extLst>
      <p:ext uri="{BB962C8B-B14F-4D97-AF65-F5344CB8AC3E}">
        <p14:creationId xmlns:p14="http://schemas.microsoft.com/office/powerpoint/2010/main" val="419741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95B1463-C641-4F38-8A1A-5493CD40FFB1}"/>
              </a:ext>
            </a:extLst>
          </p:cNvPr>
          <p:cNvSpPr>
            <a:spLocks noGrp="1"/>
          </p:cNvSpPr>
          <p:nvPr>
            <p:ph type="title"/>
          </p:nvPr>
        </p:nvSpPr>
        <p:spPr/>
        <p:txBody>
          <a:bodyPr/>
          <a:lstStyle/>
          <a:p>
            <a:r>
              <a:rPr lang="sv-SE" dirty="0"/>
              <a:t>Vad kan bli bättre med politikerportalen?</a:t>
            </a:r>
          </a:p>
        </p:txBody>
      </p:sp>
      <p:sp>
        <p:nvSpPr>
          <p:cNvPr id="3" name="Platshållare för text 2">
            <a:extLst>
              <a:ext uri="{FF2B5EF4-FFF2-40B4-BE49-F238E27FC236}">
                <a16:creationId xmlns:a16="http://schemas.microsoft.com/office/drawing/2014/main" id="{259086CD-8D01-4BDF-8F9B-B39A17E9382D}"/>
              </a:ext>
            </a:extLst>
          </p:cNvPr>
          <p:cNvSpPr>
            <a:spLocks noGrp="1"/>
          </p:cNvSpPr>
          <p:nvPr>
            <p:ph type="body" sz="quarter" idx="11"/>
          </p:nvPr>
        </p:nvSpPr>
        <p:spPr/>
        <p:txBody>
          <a:bodyPr/>
          <a:lstStyle/>
          <a:p>
            <a:r>
              <a:rPr lang="sv-SE" dirty="0"/>
              <a:t>Tre återkommande kommentarer</a:t>
            </a:r>
          </a:p>
          <a:p>
            <a:pPr marL="342900" indent="-342900">
              <a:buFont typeface="Arial" panose="020B0604020202020204" pitchFamily="34" charset="0"/>
              <a:buChar char="•"/>
            </a:pPr>
            <a:r>
              <a:rPr lang="sv-SE" dirty="0"/>
              <a:t>Struktur och gränssnitt, bli lättare att hitta</a:t>
            </a:r>
          </a:p>
          <a:p>
            <a:pPr marL="342900" indent="-342900">
              <a:buFont typeface="Arial" panose="020B0604020202020204" pitchFamily="34" charset="0"/>
              <a:buChar char="•"/>
            </a:pPr>
            <a:r>
              <a:rPr lang="sv-SE" dirty="0"/>
              <a:t>Ligger en del inaktuell information där</a:t>
            </a:r>
          </a:p>
          <a:p>
            <a:pPr marL="342900" indent="-342900">
              <a:buFont typeface="Arial" panose="020B0604020202020204" pitchFamily="34" charset="0"/>
              <a:buChar char="•"/>
            </a:pPr>
            <a:r>
              <a:rPr lang="sv-SE" dirty="0"/>
              <a:t>Olika nivå på information på olika nämnder</a:t>
            </a:r>
          </a:p>
        </p:txBody>
      </p:sp>
    </p:spTree>
    <p:extLst>
      <p:ext uri="{BB962C8B-B14F-4D97-AF65-F5344CB8AC3E}">
        <p14:creationId xmlns:p14="http://schemas.microsoft.com/office/powerpoint/2010/main" val="3996171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a:spLocks noGrp="1"/>
          </p:cNvSpPr>
          <p:nvPr>
            <p:ph type="title" hasCustomPrompt="1"/>
          </p:nvPr>
        </p:nvSpPr>
        <p:spPr/>
        <p:txBody>
          <a:bodyPr>
            <a:normAutofit fontScale="90000"/>
          </a:bodyPr>
          <a:lstStyle>
            <a:lvl1pPr>
              <a:defRPr sz="2200">
                <a:solidFill>
                  <a:schemeClr val="tx1"/>
                </a:solidFill>
                <a:latin typeface="+mn-lt"/>
                <a:cs typeface="Arial" pitchFamily="34" charset="0"/>
              </a:defRPr>
            </a:lvl1pPr>
          </a:lstStyle>
          <a:p>
            <a:r>
              <a:rPr lang="en-US" dirty="0" err="1"/>
              <a:t>Hur</a:t>
            </a:r>
            <a:r>
              <a:rPr lang="en-US" dirty="0"/>
              <a:t> </a:t>
            </a:r>
            <a:r>
              <a:rPr lang="en-US" dirty="0" err="1"/>
              <a:t>upplevde</a:t>
            </a:r>
            <a:r>
              <a:rPr lang="en-US" dirty="0"/>
              <a:t> du </a:t>
            </a:r>
            <a:r>
              <a:rPr lang="en-US" dirty="0" err="1"/>
              <a:t>introduktionen</a:t>
            </a:r>
            <a:r>
              <a:rPr lang="en-US" dirty="0"/>
              <a:t> </a:t>
            </a:r>
            <a:r>
              <a:rPr lang="en-US" dirty="0" err="1"/>
              <a:t>när</a:t>
            </a:r>
            <a:r>
              <a:rPr lang="en-US" dirty="0"/>
              <a:t> du </a:t>
            </a:r>
            <a:r>
              <a:rPr lang="en-US" dirty="0" err="1"/>
              <a:t>tillträdde</a:t>
            </a:r>
            <a:r>
              <a:rPr lang="en-US" dirty="0"/>
              <a:t> </a:t>
            </a:r>
            <a:r>
              <a:rPr lang="en-US" dirty="0" err="1"/>
              <a:t>ditt</a:t>
            </a:r>
            <a:r>
              <a:rPr lang="en-US" dirty="0"/>
              <a:t> </a:t>
            </a:r>
            <a:r>
              <a:rPr lang="en-US" dirty="0" err="1"/>
              <a:t>förtroendeuppdrag</a:t>
            </a:r>
            <a:r>
              <a:rPr lang="en-US" dirty="0"/>
              <a:t> den </a:t>
            </a:r>
            <a:r>
              <a:rPr lang="en-US" dirty="0" err="1"/>
              <a:t>här</a:t>
            </a:r>
            <a:r>
              <a:rPr lang="en-US" dirty="0"/>
              <a:t> </a:t>
            </a:r>
            <a:r>
              <a:rPr lang="en-US" dirty="0" err="1"/>
              <a:t>mandatperioden</a:t>
            </a:r>
            <a:r>
              <a:rPr lang="en-US" dirty="0"/>
              <a:t>?</a:t>
            </a:r>
          </a:p>
        </p:txBody>
      </p:sp>
      <p:graphicFrame>
        <p:nvGraphicFramePr>
          <p:cNvPr id="6" name="Cont1"/>
          <p:cNvGraphicFramePr/>
          <p:nvPr>
            <p:extLst>
              <p:ext uri="{D42A27DB-BD31-4B8C-83A1-F6EECF244321}">
                <p14:modId xmlns:p14="http://schemas.microsoft.com/office/powerpoint/2010/main" val="237723898"/>
              </p:ext>
            </p:extLst>
          </p:nvPr>
        </p:nvGraphicFramePr>
        <p:xfrm>
          <a:off x="1493778" y="755779"/>
          <a:ext cx="6155531" cy="4131000"/>
        </p:xfrm>
        <a:graphic>
          <a:graphicData uri="http://schemas.openxmlformats.org/drawingml/2006/chart">
            <c:chart xmlns:c="http://schemas.openxmlformats.org/drawingml/2006/chart" xmlns:r="http://schemas.openxmlformats.org/officeDocument/2006/relationships" r:id="rId3"/>
          </a:graphicData>
        </a:graphic>
      </p:graphicFrame>
      <p:sp>
        <p:nvSpPr>
          <p:cNvPr id="7" name="Footer Placeholder 4"/>
          <p:cNvSpPr>
            <a:spLocks noGrp="1"/>
          </p:cNvSpPr>
          <p:nvPr>
            <p:ph type="ftr" sz="quarter" idx="3"/>
          </p:nvPr>
        </p:nvSpPr>
        <p:spPr/>
        <p:txBody>
          <a:bodyPr vert="horz" lIns="68580" tIns="34290" rIns="68580" bIns="34290" rtlCol="0" anchor="ctr"/>
          <a:lstStyle>
            <a:lvl1pPr algn="r">
              <a:defRPr sz="900">
                <a:solidFill>
                  <a:schemeClr val="bg2"/>
                </a:solidFill>
              </a:defRPr>
            </a:lvl1pPr>
          </a:lstStyle>
          <a:p>
            <a:r>
              <a:rPr lang="en-US"/>
              <a:t>Powered by www.questback.com</a:t>
            </a:r>
          </a:p>
        </p:txBody>
      </p:sp>
      <p:sp>
        <p:nvSpPr>
          <p:cNvPr id="8" name="Date Placeholder 3"/>
          <p:cNvSpPr>
            <a:spLocks noGrp="1"/>
          </p:cNvSpPr>
          <p:nvPr>
            <p:ph type="dt" sz="half" idx="2"/>
          </p:nvPr>
        </p:nvSpPr>
        <p:spPr/>
        <p:txBody>
          <a:bodyPr vert="horz" lIns="68580" tIns="34290" rIns="68580" bIns="34290" rtlCol="0" anchor="ctr"/>
          <a:lstStyle>
            <a:lvl1pPr algn="l">
              <a:defRPr sz="900">
                <a:solidFill>
                  <a:schemeClr val="bg2"/>
                </a:solidFill>
              </a:defRPr>
            </a:lvl1pPr>
          </a:lstStyle>
          <a:p>
            <a:r>
              <a:rPr lang="en-US"/>
              <a:t>2022-04-28 16:14</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C9F1ECB-93EC-4F01-AA28-537DE1B46D3E}"/>
              </a:ext>
            </a:extLst>
          </p:cNvPr>
          <p:cNvSpPr>
            <a:spLocks noGrp="1"/>
          </p:cNvSpPr>
          <p:nvPr>
            <p:ph type="title"/>
          </p:nvPr>
        </p:nvSpPr>
        <p:spPr/>
        <p:txBody>
          <a:bodyPr/>
          <a:lstStyle/>
          <a:p>
            <a:r>
              <a:rPr lang="en-US" dirty="0" err="1"/>
              <a:t>Minns</a:t>
            </a:r>
            <a:r>
              <a:rPr lang="en-US" dirty="0"/>
              <a:t> du om du </a:t>
            </a:r>
            <a:r>
              <a:rPr lang="en-US" dirty="0" err="1"/>
              <a:t>saknade</a:t>
            </a:r>
            <a:r>
              <a:rPr lang="en-US" dirty="0"/>
              <a:t> </a:t>
            </a:r>
            <a:r>
              <a:rPr lang="en-US" dirty="0" err="1"/>
              <a:t>något</a:t>
            </a:r>
            <a:r>
              <a:rPr lang="en-US" dirty="0"/>
              <a:t> </a:t>
            </a:r>
            <a:r>
              <a:rPr lang="en-US" dirty="0" err="1"/>
              <a:t>eller</a:t>
            </a:r>
            <a:r>
              <a:rPr lang="en-US" dirty="0"/>
              <a:t> om det </a:t>
            </a:r>
            <a:r>
              <a:rPr lang="en-US" dirty="0" err="1"/>
              <a:t>är</a:t>
            </a:r>
            <a:r>
              <a:rPr lang="en-US" dirty="0"/>
              <a:t> </a:t>
            </a:r>
            <a:r>
              <a:rPr lang="en-US" dirty="0" err="1"/>
              <a:t>något</a:t>
            </a:r>
            <a:r>
              <a:rPr lang="en-US" dirty="0"/>
              <a:t> du </a:t>
            </a:r>
            <a:r>
              <a:rPr lang="en-US" dirty="0" err="1"/>
              <a:t>skulle</a:t>
            </a:r>
            <a:r>
              <a:rPr lang="en-US" dirty="0"/>
              <a:t> </a:t>
            </a:r>
            <a:r>
              <a:rPr lang="en-US" dirty="0" err="1"/>
              <a:t>vilja</a:t>
            </a:r>
            <a:r>
              <a:rPr lang="en-US" dirty="0"/>
              <a:t> </a:t>
            </a:r>
            <a:r>
              <a:rPr lang="en-US" dirty="0" err="1"/>
              <a:t>ändra</a:t>
            </a:r>
            <a:r>
              <a:rPr lang="en-US" dirty="0"/>
              <a:t> </a:t>
            </a:r>
            <a:r>
              <a:rPr lang="en-US" dirty="0" err="1"/>
              <a:t>på</a:t>
            </a:r>
            <a:r>
              <a:rPr lang="en-US" dirty="0"/>
              <a:t>? (</a:t>
            </a:r>
            <a:r>
              <a:rPr lang="en-US" dirty="0" err="1"/>
              <a:t>urval</a:t>
            </a:r>
            <a:r>
              <a:rPr lang="en-US" dirty="0"/>
              <a:t>)</a:t>
            </a:r>
            <a:endParaRPr lang="sv-SE" dirty="0"/>
          </a:p>
        </p:txBody>
      </p:sp>
      <p:sp>
        <p:nvSpPr>
          <p:cNvPr id="4" name="Pratbubbla: oval 3">
            <a:extLst>
              <a:ext uri="{FF2B5EF4-FFF2-40B4-BE49-F238E27FC236}">
                <a16:creationId xmlns:a16="http://schemas.microsoft.com/office/drawing/2014/main" id="{88D9ED70-4D6D-49DF-92FA-2FA91DC462B6}"/>
              </a:ext>
            </a:extLst>
          </p:cNvPr>
          <p:cNvSpPr/>
          <p:nvPr/>
        </p:nvSpPr>
        <p:spPr>
          <a:xfrm>
            <a:off x="423194" y="1314923"/>
            <a:ext cx="1579418" cy="1073097"/>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chemeClr val="tx1"/>
                </a:solidFill>
              </a:rPr>
              <a:t>Mindre mangling, mer konkret.</a:t>
            </a:r>
          </a:p>
        </p:txBody>
      </p:sp>
      <p:sp>
        <p:nvSpPr>
          <p:cNvPr id="5" name="Pratbubbla: rektangel med rundade hörn 4">
            <a:extLst>
              <a:ext uri="{FF2B5EF4-FFF2-40B4-BE49-F238E27FC236}">
                <a16:creationId xmlns:a16="http://schemas.microsoft.com/office/drawing/2014/main" id="{A6B375B7-333C-49B2-8412-3ED819637775}"/>
              </a:ext>
            </a:extLst>
          </p:cNvPr>
          <p:cNvSpPr/>
          <p:nvPr/>
        </p:nvSpPr>
        <p:spPr>
          <a:xfrm>
            <a:off x="6960020" y="1080654"/>
            <a:ext cx="1337593" cy="1307366"/>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chemeClr val="tx1"/>
                </a:solidFill>
              </a:rPr>
              <a:t>Bättre introduktion och fördjupning i rollen</a:t>
            </a:r>
          </a:p>
        </p:txBody>
      </p:sp>
      <p:sp>
        <p:nvSpPr>
          <p:cNvPr id="6" name="Pratbubbla: rektangel 5">
            <a:extLst>
              <a:ext uri="{FF2B5EF4-FFF2-40B4-BE49-F238E27FC236}">
                <a16:creationId xmlns:a16="http://schemas.microsoft.com/office/drawing/2014/main" id="{B2F439F1-98B0-44A0-AE41-9BFD680AC1F3}"/>
              </a:ext>
            </a:extLst>
          </p:cNvPr>
          <p:cNvSpPr/>
          <p:nvPr/>
        </p:nvSpPr>
        <p:spPr>
          <a:xfrm>
            <a:off x="838829" y="2947240"/>
            <a:ext cx="1231795" cy="1141111"/>
          </a:xfrm>
          <a:prstGeom prst="wedge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chemeClr val="tx1"/>
                </a:solidFill>
              </a:rPr>
              <a:t>Kommer inte till håg ett skvatt</a:t>
            </a:r>
          </a:p>
        </p:txBody>
      </p:sp>
      <p:sp>
        <p:nvSpPr>
          <p:cNvPr id="7" name="Pratbubbla: oval 6">
            <a:extLst>
              <a:ext uri="{FF2B5EF4-FFF2-40B4-BE49-F238E27FC236}">
                <a16:creationId xmlns:a16="http://schemas.microsoft.com/office/drawing/2014/main" id="{38690158-BEA4-4859-8CD8-D2C808081D3D}"/>
              </a:ext>
            </a:extLst>
          </p:cNvPr>
          <p:cNvSpPr/>
          <p:nvPr/>
        </p:nvSpPr>
        <p:spPr>
          <a:xfrm>
            <a:off x="5463730" y="2797045"/>
            <a:ext cx="1745672" cy="1141111"/>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chemeClr val="tx1"/>
                </a:solidFill>
              </a:rPr>
              <a:t>Behövde ingen introduktion</a:t>
            </a:r>
          </a:p>
        </p:txBody>
      </p:sp>
      <p:sp>
        <p:nvSpPr>
          <p:cNvPr id="8" name="Pratbubbla: rektangel med rundade hörn 7">
            <a:extLst>
              <a:ext uri="{FF2B5EF4-FFF2-40B4-BE49-F238E27FC236}">
                <a16:creationId xmlns:a16="http://schemas.microsoft.com/office/drawing/2014/main" id="{554264C1-2E15-4B07-A6E2-9183D130BE42}"/>
              </a:ext>
            </a:extLst>
          </p:cNvPr>
          <p:cNvSpPr/>
          <p:nvPr/>
        </p:nvSpPr>
        <p:spPr>
          <a:xfrm>
            <a:off x="4360404" y="1367823"/>
            <a:ext cx="1647431" cy="1141112"/>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chemeClr val="tx1"/>
                </a:solidFill>
              </a:rPr>
              <a:t>Mer  praktisk information om hur det fungerar i nämnder</a:t>
            </a:r>
          </a:p>
        </p:txBody>
      </p:sp>
      <p:sp>
        <p:nvSpPr>
          <p:cNvPr id="9" name="Pratbubbla: oval 8">
            <a:extLst>
              <a:ext uri="{FF2B5EF4-FFF2-40B4-BE49-F238E27FC236}">
                <a16:creationId xmlns:a16="http://schemas.microsoft.com/office/drawing/2014/main" id="{1217CE54-9C92-4B90-97D5-7C8AC556BEBA}"/>
              </a:ext>
            </a:extLst>
          </p:cNvPr>
          <p:cNvSpPr/>
          <p:nvPr/>
        </p:nvSpPr>
        <p:spPr>
          <a:xfrm>
            <a:off x="3007694" y="3200701"/>
            <a:ext cx="1745672" cy="1141111"/>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chemeClr val="tx1"/>
                </a:solidFill>
              </a:rPr>
              <a:t>Jag tror inte att jag fick någon introduktion.</a:t>
            </a:r>
          </a:p>
        </p:txBody>
      </p:sp>
      <p:sp>
        <p:nvSpPr>
          <p:cNvPr id="10" name="Pratbubbla: rektangel 9">
            <a:extLst>
              <a:ext uri="{FF2B5EF4-FFF2-40B4-BE49-F238E27FC236}">
                <a16:creationId xmlns:a16="http://schemas.microsoft.com/office/drawing/2014/main" id="{0796C1C2-1F2C-4E8D-9C00-34799D9AA2C4}"/>
              </a:ext>
            </a:extLst>
          </p:cNvPr>
          <p:cNvSpPr/>
          <p:nvPr/>
        </p:nvSpPr>
        <p:spPr>
          <a:xfrm>
            <a:off x="2508932" y="1494566"/>
            <a:ext cx="1473620" cy="1233520"/>
          </a:xfrm>
          <a:prstGeom prst="wedge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chemeClr val="tx1"/>
                </a:solidFill>
              </a:rPr>
              <a:t>Lite oklart vem jag skulle vända mig till med olika frågor. Många kockar....</a:t>
            </a:r>
          </a:p>
        </p:txBody>
      </p:sp>
    </p:spTree>
    <p:extLst>
      <p:ext uri="{BB962C8B-B14F-4D97-AF65-F5344CB8AC3E}">
        <p14:creationId xmlns:p14="http://schemas.microsoft.com/office/powerpoint/2010/main" val="1005649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467424" y="421200"/>
            <a:ext cx="8208000" cy="410316"/>
          </a:xfrm>
        </p:spPr>
        <p:txBody>
          <a:bodyPr>
            <a:normAutofit/>
          </a:bodyPr>
          <a:lstStyle>
            <a:lvl1pPr>
              <a:defRPr lang="el-GR" sz="2200" kern="1200" cap="none" spc="-100" baseline="0">
                <a:ln>
                  <a:noFill/>
                </a:ln>
                <a:solidFill>
                  <a:schemeClr val="tx1"/>
                </a:solidFill>
                <a:effectLst/>
                <a:latin typeface="+mn-lt"/>
                <a:ea typeface="+mj-ea"/>
                <a:cs typeface="Arial" pitchFamily="34" charset="0"/>
              </a:defRPr>
            </a:lvl1pPr>
          </a:lstStyle>
          <a:p>
            <a:r>
              <a:rPr lang="en-US" dirty="0" err="1"/>
              <a:t>Hur</a:t>
            </a:r>
            <a:r>
              <a:rPr lang="en-US" dirty="0"/>
              <a:t> har det </a:t>
            </a:r>
            <a:r>
              <a:rPr lang="en-US" dirty="0" err="1"/>
              <a:t>fungerat</a:t>
            </a:r>
            <a:r>
              <a:rPr lang="en-US" dirty="0"/>
              <a:t> med de </a:t>
            </a:r>
            <a:r>
              <a:rPr lang="en-US" dirty="0" err="1"/>
              <a:t>praktiska</a:t>
            </a:r>
            <a:r>
              <a:rPr lang="en-US" dirty="0"/>
              <a:t> </a:t>
            </a:r>
            <a:r>
              <a:rPr lang="en-US" dirty="0" err="1"/>
              <a:t>funktioner</a:t>
            </a:r>
            <a:r>
              <a:rPr lang="en-US" dirty="0"/>
              <a:t> </a:t>
            </a:r>
            <a:r>
              <a:rPr lang="en-US" dirty="0" err="1"/>
              <a:t>som</a:t>
            </a:r>
            <a:r>
              <a:rPr lang="en-US" dirty="0"/>
              <a:t> </a:t>
            </a:r>
            <a:r>
              <a:rPr lang="en-US" dirty="0" err="1"/>
              <a:t>varit</a:t>
            </a:r>
            <a:r>
              <a:rPr lang="en-US" dirty="0"/>
              <a:t> </a:t>
            </a:r>
            <a:r>
              <a:rPr lang="en-US" dirty="0" err="1"/>
              <a:t>aktuella</a:t>
            </a:r>
            <a:r>
              <a:rPr lang="en-US" dirty="0"/>
              <a:t> för dig?</a:t>
            </a:r>
          </a:p>
        </p:txBody>
      </p:sp>
      <p:sp>
        <p:nvSpPr>
          <p:cNvPr id="6" name="RepTitle"/>
          <p:cNvSpPr>
            <a:spLocks noGrp="1"/>
          </p:cNvSpPr>
          <p:nvPr>
            <p:ph sz="quarter" idx="16" hasCustomPrompt="1"/>
          </p:nvPr>
        </p:nvSpPr>
        <p:spPr/>
        <p:txBody>
          <a:bodyPr>
            <a:noAutofit/>
          </a:bodyPr>
          <a:lstStyle>
            <a:lvl1pPr marL="114300" indent="0">
              <a:buNone/>
              <a:defRPr sz="1200">
                <a:solidFill>
                  <a:schemeClr val="bg1">
                    <a:lumMod val="65000"/>
                  </a:schemeClr>
                </a:solidFill>
              </a:defRPr>
            </a:lvl1pPr>
          </a:lstStyle>
          <a:p>
            <a:pPr lvl="0"/>
            <a:r>
              <a:rPr lang="en-US" sz="900" dirty="0"/>
              <a:t> </a:t>
            </a:r>
          </a:p>
        </p:txBody>
      </p:sp>
      <p:graphicFrame>
        <p:nvGraphicFramePr>
          <p:cNvPr id="7" name="Cont1"/>
          <p:cNvGraphicFramePr/>
          <p:nvPr/>
        </p:nvGraphicFramePr>
        <p:xfrm>
          <a:off x="1493659" y="1090800"/>
          <a:ext cx="6155531" cy="3631500"/>
        </p:xfrm>
        <a:graphic>
          <a:graphicData uri="http://schemas.openxmlformats.org/drawingml/2006/chart">
            <c:chart xmlns:c="http://schemas.openxmlformats.org/drawingml/2006/chart" xmlns:r="http://schemas.openxmlformats.org/officeDocument/2006/relationships" r:id="rId3"/>
          </a:graphicData>
        </a:graphic>
      </p:graphicFrame>
      <p:sp>
        <p:nvSpPr>
          <p:cNvPr id="8" name="Footer Placeholder 4"/>
          <p:cNvSpPr>
            <a:spLocks noGrp="1"/>
          </p:cNvSpPr>
          <p:nvPr>
            <p:ph type="ftr" sz="quarter" idx="3"/>
          </p:nvPr>
        </p:nvSpPr>
        <p:spPr/>
        <p:txBody>
          <a:bodyPr vert="horz" lIns="68580" tIns="34290" rIns="68580" bIns="34290" rtlCol="0" anchor="ctr"/>
          <a:lstStyle>
            <a:lvl1pPr algn="r">
              <a:defRPr sz="900">
                <a:solidFill>
                  <a:schemeClr val="bg2"/>
                </a:solidFill>
              </a:defRPr>
            </a:lvl1pPr>
          </a:lstStyle>
          <a:p>
            <a:r>
              <a:rPr lang="en-US"/>
              <a:t>Powered by www.questback.com</a:t>
            </a:r>
          </a:p>
        </p:txBody>
      </p:sp>
      <p:sp>
        <p:nvSpPr>
          <p:cNvPr id="9" name="Date Placeholder 3"/>
          <p:cNvSpPr>
            <a:spLocks noGrp="1"/>
          </p:cNvSpPr>
          <p:nvPr>
            <p:ph type="dt" sz="half" idx="2"/>
          </p:nvPr>
        </p:nvSpPr>
        <p:spPr/>
        <p:txBody>
          <a:bodyPr vert="horz" lIns="68580" tIns="34290" rIns="68580" bIns="34290" rtlCol="0" anchor="ctr"/>
          <a:lstStyle>
            <a:lvl1pPr algn="l">
              <a:defRPr sz="900">
                <a:solidFill>
                  <a:schemeClr val="bg2"/>
                </a:solidFill>
              </a:defRPr>
            </a:lvl1pPr>
          </a:lstStyle>
          <a:p>
            <a:r>
              <a:rPr lang="en-US" dirty="0"/>
              <a:t>2022-04-28 16:14</a:t>
            </a:r>
          </a:p>
        </p:txBody>
      </p:sp>
    </p:spTree>
  </p:cSld>
  <p:clrMapOvr>
    <a:masterClrMapping/>
  </p:clrMapOvr>
  <p:transition/>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widescreen.potm" id="{77528129-9C58-4680-9D13-3B0173EB1D31}" vid="{6B20EDAF-1537-4637-A7E3-08DB208DADD5}"/>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 widescreen</Template>
  <TotalTime>1706</TotalTime>
  <Words>2165</Words>
  <Application>Microsoft Office PowerPoint</Application>
  <PresentationFormat>Bildspel på skärmen (16:9)</PresentationFormat>
  <Paragraphs>198</Paragraphs>
  <Slides>38</Slides>
  <Notes>5</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38</vt:i4>
      </vt:variant>
    </vt:vector>
  </HeadingPairs>
  <TitlesOfParts>
    <vt:vector size="42" baseType="lpstr">
      <vt:lpstr>Arial</vt:lpstr>
      <vt:lpstr>Calibri</vt:lpstr>
      <vt:lpstr>Calibri Light</vt:lpstr>
      <vt:lpstr>Office-tema</vt:lpstr>
      <vt:lpstr>PowerPoint-presentation</vt:lpstr>
      <vt:lpstr>Politikerenkät våren 2022</vt:lpstr>
      <vt:lpstr>Använder du Politikerportalen?</vt:lpstr>
      <vt:lpstr>Varför använder du inte politikerportalen?</vt:lpstr>
      <vt:lpstr>Vad är bra med politikerportalen?</vt:lpstr>
      <vt:lpstr>Vad kan bli bättre med politikerportalen?</vt:lpstr>
      <vt:lpstr>Hur upplevde du introduktionen när du tillträdde ditt förtroendeuppdrag den här mandatperioden?</vt:lpstr>
      <vt:lpstr>Minns du om du saknade något eller om det är något du skulle vilja ändra på? (urval)</vt:lpstr>
      <vt:lpstr>Hur har det fungerat med de praktiska funktioner som varit aktuella för dig?</vt:lpstr>
      <vt:lpstr>Förbättringsförslag teknisk utrustning, urval</vt:lpstr>
      <vt:lpstr>Förbättringsförslag teknisk utrustning, urval</vt:lpstr>
      <vt:lpstr>Har den tekniska utrustningen varit tillräcklig?</vt:lpstr>
      <vt:lpstr>Vad har du saknat för teknisk utrustning? (urval) </vt:lpstr>
      <vt:lpstr>Vad har du saknat för teknisk utrustning? (urval) </vt:lpstr>
      <vt:lpstr>Vad har du saknat för teknisk utrustning? (urval) </vt:lpstr>
      <vt:lpstr>Stöd i ärendeprocessen</vt:lpstr>
      <vt:lpstr>Antal svar per nämnd</vt:lpstr>
      <vt:lpstr>Stöd i ärendeprocessen</vt:lpstr>
      <vt:lpstr>Stöd i ärendeprocessen</vt:lpstr>
      <vt:lpstr>Stöd i ärendeprocessen</vt:lpstr>
      <vt:lpstr>Stöd i ärendeprocessen</vt:lpstr>
      <vt:lpstr>Stöd i ärendeprocessen</vt:lpstr>
      <vt:lpstr>Stöd i ärendeprocessen</vt:lpstr>
      <vt:lpstr>Stöd i ärendeprocessen</vt:lpstr>
      <vt:lpstr>Hur har det fungerat att kombinera ditt politiska förtroendeuppdrag med ditt privat- och arbetsliv?</vt:lpstr>
      <vt:lpstr>Vad är viktigt för dig för att underlätta att kombinera det politiska förtroendeuppdraget med privat- och arbetsliv?  Urval av kommentarer</vt:lpstr>
      <vt:lpstr>PowerPoint-presentation</vt:lpstr>
      <vt:lpstr>PowerPoint-presentation</vt:lpstr>
      <vt:lpstr>PowerPoint-presentation</vt:lpstr>
      <vt:lpstr>Hur tycker du att det har fungerat med arvoden och ersättningar?</vt:lpstr>
      <vt:lpstr>Kommentarer kring självservice och arvoden (urval)</vt:lpstr>
      <vt:lpstr>Kommentarer kring självservice och arvoden (urval)</vt:lpstr>
      <vt:lpstr>Kommentarer kring självservice och arvoden (urval)</vt:lpstr>
      <vt:lpstr>Kommentarer kring självservice och arvoden (urval)</vt:lpstr>
      <vt:lpstr>Övriga kommentarer, synpunkter, förbättringsförslag (urval)</vt:lpstr>
      <vt:lpstr>Övriga kommentarer, synpunkter, förbättringsförslag (urval)</vt:lpstr>
      <vt:lpstr>Övriga kommentarer, synpunkter, förbättringsförslag (urval)</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Westberg, Maria</dc:creator>
  <cp:lastModifiedBy>Hofgren, Elisabet</cp:lastModifiedBy>
  <cp:revision>30</cp:revision>
  <cp:lastPrinted>2022-05-23T07:03:58Z</cp:lastPrinted>
  <dcterms:created xsi:type="dcterms:W3CDTF">2022-05-19T06:20:57Z</dcterms:created>
  <dcterms:modified xsi:type="dcterms:W3CDTF">2022-09-22T06:49:59Z</dcterms:modified>
</cp:coreProperties>
</file>